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311" r:id="rId4"/>
    <p:sldId id="316" r:id="rId5"/>
    <p:sldId id="312" r:id="rId6"/>
    <p:sldId id="331" r:id="rId7"/>
    <p:sldId id="332" r:id="rId8"/>
    <p:sldId id="317" r:id="rId9"/>
    <p:sldId id="318" r:id="rId10"/>
    <p:sldId id="319" r:id="rId11"/>
    <p:sldId id="321" r:id="rId12"/>
    <p:sldId id="322" r:id="rId13"/>
    <p:sldId id="336" r:id="rId14"/>
    <p:sldId id="325" r:id="rId15"/>
    <p:sldId id="329" r:id="rId16"/>
    <p:sldId id="334" r:id="rId17"/>
    <p:sldId id="326" r:id="rId18"/>
    <p:sldId id="335" r:id="rId19"/>
    <p:sldId id="330"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0" d="100"/>
          <a:sy n="100" d="100"/>
        </p:scale>
        <p:origin x="478"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26.02.2024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26.02.2024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26.02.2024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26.02.2024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26.02.2024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26.02.2024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26.02.2024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26.02.2024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26.02.2024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26.02.2024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26.02.2024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26.02.2024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Язык программирования С++</a:t>
            </a:r>
            <a:r>
              <a:rPr lang="en-US" sz="3200" b="1" dirty="0">
                <a:solidFill>
                  <a:schemeClr val="bg1"/>
                </a:solidFill>
                <a:latin typeface="Arial" panose="020B0604020202020204" pitchFamily="34" charset="0"/>
                <a:cs typeface="Arial" panose="020B0604020202020204" pitchFamily="34" charset="0"/>
              </a:rPr>
              <a:t>:</a:t>
            </a:r>
          </a:p>
          <a:p>
            <a:r>
              <a:rPr lang="ru-RU" sz="3200" b="1" dirty="0">
                <a:solidFill>
                  <a:schemeClr val="bg1"/>
                </a:solidFill>
                <a:latin typeface="Arial" panose="020B0604020202020204" pitchFamily="34" charset="0"/>
                <a:cs typeface="Arial" panose="020B0604020202020204" pitchFamily="34" charset="0"/>
              </a:rPr>
              <a:t>Алгоритмы и структуры данных</a:t>
            </a: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a:latin typeface="Arial" panose="020B0604020202020204" pitchFamily="34" charset="0"/>
                <a:cs typeface="Arial" panose="020B0604020202020204" pitchFamily="34" charset="0"/>
              </a:rPr>
              <a:t>Преподаватели</a:t>
            </a:r>
            <a:r>
              <a:rPr lang="en-US" sz="2400" dirty="0">
                <a:latin typeface="Arial" panose="020B0604020202020204" pitchFamily="34" charset="0"/>
                <a:cs typeface="Arial" panose="020B0604020202020204" pitchFamily="34" charset="0"/>
              </a:rPr>
              <a:t>:</a:t>
            </a:r>
            <a:endParaRPr lang="ru-RU" sz="2400" dirty="0">
              <a:latin typeface="Arial" panose="020B0604020202020204" pitchFamily="34" charset="0"/>
              <a:cs typeface="Arial" panose="020B0604020202020204" pitchFamily="34" charset="0"/>
            </a:endParaRPr>
          </a:p>
          <a:p>
            <a:r>
              <a:rPr lang="ru-RU" sz="2400" dirty="0">
                <a:latin typeface="Arial" panose="020B0604020202020204" pitchFamily="34" charset="0"/>
                <a:cs typeface="Arial" panose="020B0604020202020204" pitchFamily="34" charset="0"/>
              </a:rPr>
              <a:t>Пысин Максим Дмитриевич, аспирант кафедры ИКТ</a:t>
            </a:r>
          </a:p>
          <a:p>
            <a:r>
              <a:rPr lang="ru-RU" sz="2400" dirty="0">
                <a:latin typeface="Arial" panose="020B0604020202020204" pitchFamily="34" charset="0"/>
                <a:cs typeface="Arial" panose="020B0604020202020204" pitchFamily="34" charset="0"/>
              </a:rPr>
              <a:t>Краснов Дмитрий Олегович, аспирант кафедры ИКТ</a:t>
            </a:r>
          </a:p>
        </p:txBody>
      </p:sp>
      <p:sp>
        <p:nvSpPr>
          <p:cNvPr id="4" name="TextBox 3"/>
          <p:cNvSpPr txBox="1"/>
          <p:nvPr/>
        </p:nvSpPr>
        <p:spPr>
          <a:xfrm>
            <a:off x="5196255" y="3046948"/>
            <a:ext cx="2107172" cy="758409"/>
          </a:xfrm>
          <a:prstGeom prst="rect">
            <a:avLst/>
          </a:prstGeom>
          <a:noFill/>
        </p:spPr>
        <p:txBody>
          <a:bodyPr wrap="non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Графы</a:t>
            </a:r>
          </a:p>
        </p:txBody>
      </p:sp>
    </p:spTree>
    <p:extLst>
      <p:ext uri="{BB962C8B-B14F-4D97-AF65-F5344CB8AC3E}">
        <p14:creationId xmlns:p14="http://schemas.microsoft.com/office/powerpoint/2010/main" val="2539482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Циклы и циклические графы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Циклическим графом называют любой граф который содержит цикл. Но есть 2 особых подвида циклических графов.</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sp>
        <p:nvSpPr>
          <p:cNvPr id="26" name="TextBox 25"/>
          <p:cNvSpPr txBox="1"/>
          <p:nvPr/>
        </p:nvSpPr>
        <p:spPr>
          <a:xfrm>
            <a:off x="3889729" y="2513997"/>
            <a:ext cx="5753214" cy="1061829"/>
          </a:xfrm>
          <a:prstGeom prst="rect">
            <a:avLst/>
          </a:prstGeom>
          <a:noFill/>
        </p:spPr>
        <p:txBody>
          <a:bodyPr wrap="square" rtlCol="0">
            <a:spAutoFit/>
          </a:bodyPr>
          <a:lstStyle/>
          <a:p>
            <a:pPr>
              <a:lnSpc>
                <a:spcPct val="150000"/>
              </a:lnSpc>
            </a:pPr>
            <a:r>
              <a:rPr lang="ru-RU" sz="1400" dirty="0" err="1">
                <a:latin typeface="Arial" panose="020B0604020202020204" pitchFamily="34" charset="0"/>
                <a:cs typeface="Arial" panose="020B0604020202020204" pitchFamily="34" charset="0"/>
              </a:rPr>
              <a:t>Эйлеровым</a:t>
            </a:r>
            <a:r>
              <a:rPr lang="ru-RU" sz="1400" dirty="0">
                <a:latin typeface="Arial" panose="020B0604020202020204" pitchFamily="34" charset="0"/>
                <a:cs typeface="Arial" panose="020B0604020202020204" pitchFamily="34" charset="0"/>
              </a:rPr>
              <a:t> называют граф который содержит </a:t>
            </a:r>
            <a:r>
              <a:rPr lang="ru-RU" sz="1400" dirty="0" err="1">
                <a:latin typeface="Arial" panose="020B0604020202020204" pitchFamily="34" charset="0"/>
                <a:cs typeface="Arial" panose="020B0604020202020204" pitchFamily="34" charset="0"/>
              </a:rPr>
              <a:t>эйлеров</a:t>
            </a:r>
            <a:r>
              <a:rPr lang="ru-RU" sz="1400" dirty="0">
                <a:latin typeface="Arial" panose="020B0604020202020204" pitchFamily="34" charset="0"/>
                <a:cs typeface="Arial" panose="020B0604020202020204" pitchFamily="34" charset="0"/>
              </a:rPr>
              <a:t> цикл. Пройдя по такому графу можно посетить все </a:t>
            </a:r>
            <a:r>
              <a:rPr lang="ru-RU" sz="1400" dirty="0" err="1">
                <a:latin typeface="Arial" panose="020B0604020202020204" pitchFamily="34" charset="0"/>
                <a:cs typeface="Arial" panose="020B0604020202020204" pitchFamily="34" charset="0"/>
              </a:rPr>
              <a:t>вершинны</a:t>
            </a:r>
            <a:r>
              <a:rPr lang="ru-RU" sz="1400" dirty="0">
                <a:latin typeface="Arial" panose="020B0604020202020204" pitchFamily="34" charset="0"/>
                <a:cs typeface="Arial" panose="020B0604020202020204" pitchFamily="34" charset="0"/>
              </a:rPr>
              <a:t> графа при этом посетив каждое ребро этого графа только один раз.</a:t>
            </a:r>
          </a:p>
        </p:txBody>
      </p:sp>
      <p:sp>
        <p:nvSpPr>
          <p:cNvPr id="27" name="TextBox 26"/>
          <p:cNvSpPr txBox="1"/>
          <p:nvPr/>
        </p:nvSpPr>
        <p:spPr>
          <a:xfrm>
            <a:off x="3000845" y="5044188"/>
            <a:ext cx="5246138"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Гамильтоновым называют граф который содержит гамильтонов цикл, это цикл проходящий через все вершины рассматриваемого графа, при этом повторяясь лишь 1 раз.</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16" y="1899913"/>
            <a:ext cx="2879997" cy="230543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3699" y="4611292"/>
            <a:ext cx="2538489" cy="1927623"/>
          </a:xfrm>
          <a:prstGeom prst="rect">
            <a:avLst/>
          </a:prstGeom>
        </p:spPr>
      </p:pic>
    </p:spTree>
    <p:extLst>
      <p:ext uri="{BB962C8B-B14F-4D97-AF65-F5344CB8AC3E}">
        <p14:creationId xmlns:p14="http://schemas.microsoft.com/office/powerpoint/2010/main" val="364115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Описание графа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Для описания графа используют один из двух удобных для вычисления вариантов</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sp>
        <p:nvSpPr>
          <p:cNvPr id="14" name="TextBox 13"/>
          <p:cNvSpPr txBox="1"/>
          <p:nvPr/>
        </p:nvSpPr>
        <p:spPr>
          <a:xfrm>
            <a:off x="821105" y="2200583"/>
            <a:ext cx="1063880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Матрица смежности, это двумерная таблица для которой столбцы и строки соответствуют вершинам, а значения в таблицы соответствуют ребрам, для невзвешенного графа они могут быть просто 1</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если связь есть и идет в нужном направлении и 0 если ее нет, а для взвешенного графа будут стоять конкретные значения.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Матрица </a:t>
            </a:r>
            <a:r>
              <a:rPr lang="ru-RU" sz="1400" dirty="0" err="1">
                <a:latin typeface="Arial" panose="020B0604020202020204" pitchFamily="34" charset="0"/>
                <a:cs typeface="Arial" panose="020B0604020202020204" pitchFamily="34" charset="0"/>
              </a:rPr>
              <a:t>инциндетности</a:t>
            </a:r>
            <a:r>
              <a:rPr lang="ru-RU" sz="1400" dirty="0">
                <a:latin typeface="Arial" panose="020B0604020202020204" pitchFamily="34" charset="0"/>
                <a:cs typeface="Arial" panose="020B0604020202020204" pitchFamily="34" charset="0"/>
              </a:rPr>
              <a:t>, это матрица в которой строки соответствуют вершинам, а столбцы соответствуют связям, и ячейки ставиться 1 если связь выходит из вершины, -1 если входит и 0 во всех остальных случаях.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Список смежности, это список списков, содержащий все вершины, а внутренние списки для каждой вершины содержат все смежные ей.</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Список ребер, это список строк в которых хранятся все ребра вершины, а внутренние значение содержит две вершины к которым присоединено это ребро.</a:t>
            </a:r>
          </a:p>
        </p:txBody>
      </p:sp>
    </p:spTree>
    <p:extLst>
      <p:ext uri="{BB962C8B-B14F-4D97-AF65-F5344CB8AC3E}">
        <p14:creationId xmlns:p14="http://schemas.microsoft.com/office/powerpoint/2010/main" val="14524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 описания графа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graphicFrame>
        <p:nvGraphicFramePr>
          <p:cNvPr id="12" name="Таблица 11"/>
          <p:cNvGraphicFramePr>
            <a:graphicFrameLocks noGrp="1"/>
          </p:cNvGraphicFramePr>
          <p:nvPr>
            <p:extLst>
              <p:ext uri="{D42A27DB-BD31-4B8C-83A1-F6EECF244321}">
                <p14:modId xmlns:p14="http://schemas.microsoft.com/office/powerpoint/2010/main" val="3317484179"/>
              </p:ext>
            </p:extLst>
          </p:nvPr>
        </p:nvGraphicFramePr>
        <p:xfrm>
          <a:off x="821105" y="1743196"/>
          <a:ext cx="5066946" cy="3009744"/>
        </p:xfrm>
        <a:graphic>
          <a:graphicData uri="http://schemas.openxmlformats.org/drawingml/2006/table">
            <a:tbl>
              <a:tblPr>
                <a:tableStyleId>{5C22544A-7EE6-4342-B048-85BDC9FD1C3A}</a:tableStyleId>
              </a:tblPr>
              <a:tblGrid>
                <a:gridCol w="562994">
                  <a:extLst>
                    <a:ext uri="{9D8B030D-6E8A-4147-A177-3AD203B41FA5}">
                      <a16:colId xmlns:a16="http://schemas.microsoft.com/office/drawing/2014/main" val="2633176333"/>
                    </a:ext>
                  </a:extLst>
                </a:gridCol>
                <a:gridCol w="562994">
                  <a:extLst>
                    <a:ext uri="{9D8B030D-6E8A-4147-A177-3AD203B41FA5}">
                      <a16:colId xmlns:a16="http://schemas.microsoft.com/office/drawing/2014/main" val="2546136423"/>
                    </a:ext>
                  </a:extLst>
                </a:gridCol>
                <a:gridCol w="562994">
                  <a:extLst>
                    <a:ext uri="{9D8B030D-6E8A-4147-A177-3AD203B41FA5}">
                      <a16:colId xmlns:a16="http://schemas.microsoft.com/office/drawing/2014/main" val="2913452983"/>
                    </a:ext>
                  </a:extLst>
                </a:gridCol>
                <a:gridCol w="562994">
                  <a:extLst>
                    <a:ext uri="{9D8B030D-6E8A-4147-A177-3AD203B41FA5}">
                      <a16:colId xmlns:a16="http://schemas.microsoft.com/office/drawing/2014/main" val="510657521"/>
                    </a:ext>
                  </a:extLst>
                </a:gridCol>
                <a:gridCol w="562994">
                  <a:extLst>
                    <a:ext uri="{9D8B030D-6E8A-4147-A177-3AD203B41FA5}">
                      <a16:colId xmlns:a16="http://schemas.microsoft.com/office/drawing/2014/main" val="195905742"/>
                    </a:ext>
                  </a:extLst>
                </a:gridCol>
                <a:gridCol w="562994">
                  <a:extLst>
                    <a:ext uri="{9D8B030D-6E8A-4147-A177-3AD203B41FA5}">
                      <a16:colId xmlns:a16="http://schemas.microsoft.com/office/drawing/2014/main" val="3232749687"/>
                    </a:ext>
                  </a:extLst>
                </a:gridCol>
                <a:gridCol w="562994">
                  <a:extLst>
                    <a:ext uri="{9D8B030D-6E8A-4147-A177-3AD203B41FA5}">
                      <a16:colId xmlns:a16="http://schemas.microsoft.com/office/drawing/2014/main" val="2701815834"/>
                    </a:ext>
                  </a:extLst>
                </a:gridCol>
                <a:gridCol w="562994">
                  <a:extLst>
                    <a:ext uri="{9D8B030D-6E8A-4147-A177-3AD203B41FA5}">
                      <a16:colId xmlns:a16="http://schemas.microsoft.com/office/drawing/2014/main" val="1196156110"/>
                    </a:ext>
                  </a:extLst>
                </a:gridCol>
                <a:gridCol w="562994">
                  <a:extLst>
                    <a:ext uri="{9D8B030D-6E8A-4147-A177-3AD203B41FA5}">
                      <a16:colId xmlns:a16="http://schemas.microsoft.com/office/drawing/2014/main" val="1995275674"/>
                    </a:ext>
                  </a:extLst>
                </a:gridCol>
              </a:tblGrid>
              <a:tr h="334416">
                <a:tc>
                  <a:txBody>
                    <a:bodyPr/>
                    <a:lstStyle/>
                    <a:p>
                      <a:pPr algn="l" fontAlgn="b"/>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354762818"/>
                  </a:ext>
                </a:extLst>
              </a:tr>
              <a:tr h="334416">
                <a:tc>
                  <a:txBody>
                    <a:bodyPr/>
                    <a:lstStyle/>
                    <a:p>
                      <a:pPr algn="l" fontAlgn="b"/>
                      <a:r>
                        <a:rPr lang="en-US" sz="1100" u="none" strike="noStrike" dirty="0">
                          <a:solidFill>
                            <a:schemeClr val="bg1"/>
                          </a:solidFill>
                          <a:effectLst/>
                        </a:rPr>
                        <a:t>A</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8066"/>
                  </a:ext>
                </a:extLst>
              </a:tr>
              <a:tr h="334416">
                <a:tc>
                  <a:txBody>
                    <a:bodyPr/>
                    <a:lstStyle/>
                    <a:p>
                      <a:pPr algn="l" fontAlgn="b"/>
                      <a:r>
                        <a:rPr lang="en-US" sz="1100" u="none" strike="noStrike" dirty="0">
                          <a:solidFill>
                            <a:schemeClr val="bg1"/>
                          </a:solidFill>
                          <a:effectLst/>
                        </a:rPr>
                        <a:t>B</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1397"/>
                  </a:ext>
                </a:extLst>
              </a:tr>
              <a:tr h="334416">
                <a:tc>
                  <a:txBody>
                    <a:bodyPr/>
                    <a:lstStyle/>
                    <a:p>
                      <a:pPr algn="l" fontAlgn="b"/>
                      <a:r>
                        <a:rPr lang="en-US" sz="1100" u="none" strike="noStrike" dirty="0">
                          <a:solidFill>
                            <a:schemeClr val="bg1"/>
                          </a:solidFill>
                          <a:effectLst/>
                        </a:rPr>
                        <a:t>C</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7543188"/>
                  </a:ext>
                </a:extLst>
              </a:tr>
              <a:tr h="334416">
                <a:tc>
                  <a:txBody>
                    <a:bodyPr/>
                    <a:lstStyle/>
                    <a:p>
                      <a:pPr algn="l" fontAlgn="b"/>
                      <a:r>
                        <a:rPr lang="en-US" sz="1100" u="none" strike="noStrike" dirty="0">
                          <a:solidFill>
                            <a:schemeClr val="bg1"/>
                          </a:solidFill>
                          <a:effectLst/>
                        </a:rPr>
                        <a:t>D</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3503478"/>
                  </a:ext>
                </a:extLst>
              </a:tr>
              <a:tr h="334416">
                <a:tc>
                  <a:txBody>
                    <a:bodyPr/>
                    <a:lstStyle/>
                    <a:p>
                      <a:pPr algn="l" fontAlgn="b"/>
                      <a:r>
                        <a:rPr lang="en-US" sz="1100" u="none" strike="noStrike" dirty="0">
                          <a:solidFill>
                            <a:schemeClr val="bg1"/>
                          </a:solidFill>
                          <a:effectLst/>
                        </a:rPr>
                        <a:t>E</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246512"/>
                  </a:ext>
                </a:extLst>
              </a:tr>
              <a:tr h="334416">
                <a:tc>
                  <a:txBody>
                    <a:bodyPr/>
                    <a:lstStyle/>
                    <a:p>
                      <a:pPr algn="l" fontAlgn="b"/>
                      <a:r>
                        <a:rPr lang="en-US" sz="1100" u="none" strike="noStrike" dirty="0">
                          <a:solidFill>
                            <a:schemeClr val="bg1"/>
                          </a:solidFill>
                          <a:effectLst/>
                        </a:rPr>
                        <a:t>F</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293012"/>
                  </a:ext>
                </a:extLst>
              </a:tr>
              <a:tr h="334416">
                <a:tc>
                  <a:txBody>
                    <a:bodyPr/>
                    <a:lstStyle/>
                    <a:p>
                      <a:pPr algn="l" fontAlgn="b"/>
                      <a:r>
                        <a:rPr lang="en-US" sz="1100" u="none" strike="noStrike" dirty="0">
                          <a:solidFill>
                            <a:schemeClr val="bg1"/>
                          </a:solidFill>
                          <a:effectLst/>
                        </a:rPr>
                        <a:t>G</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3102726"/>
                  </a:ext>
                </a:extLst>
              </a:tr>
              <a:tr h="334416">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1</a:t>
                      </a:r>
                      <a:endParaRPr lang="ru-RU"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ru-RU" sz="1100" u="none" strike="noStrike" dirty="0">
                          <a:effectLst/>
                        </a:rPr>
                        <a:t>0</a:t>
                      </a:r>
                      <a:endParaRPr lang="ru-RU"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846720"/>
                  </a:ext>
                </a:extLst>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3685070216"/>
              </p:ext>
            </p:extLst>
          </p:nvPr>
        </p:nvGraphicFramePr>
        <p:xfrm>
          <a:off x="821105" y="5162389"/>
          <a:ext cx="5066944" cy="381000"/>
        </p:xfrm>
        <a:graphic>
          <a:graphicData uri="http://schemas.openxmlformats.org/drawingml/2006/table">
            <a:tbl>
              <a:tblPr>
                <a:tableStyleId>{5C22544A-7EE6-4342-B048-85BDC9FD1C3A}</a:tableStyleId>
              </a:tblPr>
              <a:tblGrid>
                <a:gridCol w="633368">
                  <a:extLst>
                    <a:ext uri="{9D8B030D-6E8A-4147-A177-3AD203B41FA5}">
                      <a16:colId xmlns:a16="http://schemas.microsoft.com/office/drawing/2014/main" val="1842037824"/>
                    </a:ext>
                  </a:extLst>
                </a:gridCol>
                <a:gridCol w="633368">
                  <a:extLst>
                    <a:ext uri="{9D8B030D-6E8A-4147-A177-3AD203B41FA5}">
                      <a16:colId xmlns:a16="http://schemas.microsoft.com/office/drawing/2014/main" val="102047581"/>
                    </a:ext>
                  </a:extLst>
                </a:gridCol>
                <a:gridCol w="633368">
                  <a:extLst>
                    <a:ext uri="{9D8B030D-6E8A-4147-A177-3AD203B41FA5}">
                      <a16:colId xmlns:a16="http://schemas.microsoft.com/office/drawing/2014/main" val="2389676517"/>
                    </a:ext>
                  </a:extLst>
                </a:gridCol>
                <a:gridCol w="633368">
                  <a:extLst>
                    <a:ext uri="{9D8B030D-6E8A-4147-A177-3AD203B41FA5}">
                      <a16:colId xmlns:a16="http://schemas.microsoft.com/office/drawing/2014/main" val="1836196401"/>
                    </a:ext>
                  </a:extLst>
                </a:gridCol>
                <a:gridCol w="633368">
                  <a:extLst>
                    <a:ext uri="{9D8B030D-6E8A-4147-A177-3AD203B41FA5}">
                      <a16:colId xmlns:a16="http://schemas.microsoft.com/office/drawing/2014/main" val="3310543557"/>
                    </a:ext>
                  </a:extLst>
                </a:gridCol>
                <a:gridCol w="633368">
                  <a:extLst>
                    <a:ext uri="{9D8B030D-6E8A-4147-A177-3AD203B41FA5}">
                      <a16:colId xmlns:a16="http://schemas.microsoft.com/office/drawing/2014/main" val="2087187145"/>
                    </a:ext>
                  </a:extLst>
                </a:gridCol>
                <a:gridCol w="633368">
                  <a:extLst>
                    <a:ext uri="{9D8B030D-6E8A-4147-A177-3AD203B41FA5}">
                      <a16:colId xmlns:a16="http://schemas.microsoft.com/office/drawing/2014/main" val="2212534103"/>
                    </a:ext>
                  </a:extLst>
                </a:gridCol>
                <a:gridCol w="633368">
                  <a:extLst>
                    <a:ext uri="{9D8B030D-6E8A-4147-A177-3AD203B41FA5}">
                      <a16:colId xmlns:a16="http://schemas.microsoft.com/office/drawing/2014/main" val="2145930672"/>
                    </a:ext>
                  </a:extLst>
                </a:gridCol>
              </a:tblGrid>
              <a:tr h="190500">
                <a:tc>
                  <a:txBody>
                    <a:bodyPr/>
                    <a:lstStyle/>
                    <a:p>
                      <a:pPr algn="l" fontAlgn="b"/>
                      <a:r>
                        <a:rPr lang="en-US" sz="1100" u="none" strike="noStrike">
                          <a:solidFill>
                            <a:schemeClr val="bg1"/>
                          </a:solidFill>
                          <a:effectLst/>
                        </a:rPr>
                        <a:t>A</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B</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C</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D</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E</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F</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a:solidFill>
                            <a:schemeClr val="bg1"/>
                          </a:solidFill>
                          <a:effectLst/>
                        </a:rPr>
                        <a:t>G</a:t>
                      </a:r>
                      <a:endParaRPr lang="en-US"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l" fontAlgn="b"/>
                      <a:r>
                        <a:rPr lang="en-US" sz="1100" u="none" strike="noStrike" dirty="0">
                          <a:solidFill>
                            <a:schemeClr val="bg1"/>
                          </a:solidFill>
                          <a:effectLst/>
                        </a:rPr>
                        <a:t>H</a:t>
                      </a:r>
                      <a:endParaRPr lang="en-US"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51151913"/>
                  </a:ext>
                </a:extLst>
              </a:tr>
              <a:tr h="190500">
                <a:tc>
                  <a:txBody>
                    <a:bodyPr/>
                    <a:lstStyle/>
                    <a:p>
                      <a:pPr algn="l" fontAlgn="b"/>
                      <a:r>
                        <a:rPr lang="en-US" sz="1100" u="none" strike="noStrike">
                          <a:effectLst/>
                        </a:rPr>
                        <a:t>B,C,F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B,C,E,G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C,D,E,F,H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3177834"/>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106957516"/>
              </p:ext>
            </p:extLst>
          </p:nvPr>
        </p:nvGraphicFramePr>
        <p:xfrm>
          <a:off x="829651" y="5867358"/>
          <a:ext cx="67056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55137627"/>
                    </a:ext>
                  </a:extLst>
                </a:gridCol>
                <a:gridCol w="609600">
                  <a:extLst>
                    <a:ext uri="{9D8B030D-6E8A-4147-A177-3AD203B41FA5}">
                      <a16:colId xmlns:a16="http://schemas.microsoft.com/office/drawing/2014/main" val="210895576"/>
                    </a:ext>
                  </a:extLst>
                </a:gridCol>
                <a:gridCol w="609600">
                  <a:extLst>
                    <a:ext uri="{9D8B030D-6E8A-4147-A177-3AD203B41FA5}">
                      <a16:colId xmlns:a16="http://schemas.microsoft.com/office/drawing/2014/main" val="3732833385"/>
                    </a:ext>
                  </a:extLst>
                </a:gridCol>
                <a:gridCol w="609600">
                  <a:extLst>
                    <a:ext uri="{9D8B030D-6E8A-4147-A177-3AD203B41FA5}">
                      <a16:colId xmlns:a16="http://schemas.microsoft.com/office/drawing/2014/main" val="743757774"/>
                    </a:ext>
                  </a:extLst>
                </a:gridCol>
                <a:gridCol w="609600">
                  <a:extLst>
                    <a:ext uri="{9D8B030D-6E8A-4147-A177-3AD203B41FA5}">
                      <a16:colId xmlns:a16="http://schemas.microsoft.com/office/drawing/2014/main" val="3108146692"/>
                    </a:ext>
                  </a:extLst>
                </a:gridCol>
                <a:gridCol w="609600">
                  <a:extLst>
                    <a:ext uri="{9D8B030D-6E8A-4147-A177-3AD203B41FA5}">
                      <a16:colId xmlns:a16="http://schemas.microsoft.com/office/drawing/2014/main" val="243175891"/>
                    </a:ext>
                  </a:extLst>
                </a:gridCol>
                <a:gridCol w="609600">
                  <a:extLst>
                    <a:ext uri="{9D8B030D-6E8A-4147-A177-3AD203B41FA5}">
                      <a16:colId xmlns:a16="http://schemas.microsoft.com/office/drawing/2014/main" val="4143386450"/>
                    </a:ext>
                  </a:extLst>
                </a:gridCol>
                <a:gridCol w="609600">
                  <a:extLst>
                    <a:ext uri="{9D8B030D-6E8A-4147-A177-3AD203B41FA5}">
                      <a16:colId xmlns:a16="http://schemas.microsoft.com/office/drawing/2014/main" val="3306031872"/>
                    </a:ext>
                  </a:extLst>
                </a:gridCol>
                <a:gridCol w="609600">
                  <a:extLst>
                    <a:ext uri="{9D8B030D-6E8A-4147-A177-3AD203B41FA5}">
                      <a16:colId xmlns:a16="http://schemas.microsoft.com/office/drawing/2014/main" val="4058354547"/>
                    </a:ext>
                  </a:extLst>
                </a:gridCol>
                <a:gridCol w="609600">
                  <a:extLst>
                    <a:ext uri="{9D8B030D-6E8A-4147-A177-3AD203B41FA5}">
                      <a16:colId xmlns:a16="http://schemas.microsoft.com/office/drawing/2014/main" val="2620438900"/>
                    </a:ext>
                  </a:extLst>
                </a:gridCol>
                <a:gridCol w="609600">
                  <a:extLst>
                    <a:ext uri="{9D8B030D-6E8A-4147-A177-3AD203B41FA5}">
                      <a16:colId xmlns:a16="http://schemas.microsoft.com/office/drawing/2014/main" val="182286292"/>
                    </a:ext>
                  </a:extLst>
                </a:gridCol>
              </a:tblGrid>
              <a:tr h="190500">
                <a:tc>
                  <a:txBody>
                    <a:bodyPr/>
                    <a:lstStyle/>
                    <a:p>
                      <a:pPr algn="r" fontAlgn="b"/>
                      <a:r>
                        <a:rPr lang="ru-RU" sz="1100" u="none" strike="noStrike" dirty="0">
                          <a:solidFill>
                            <a:schemeClr val="bg1"/>
                          </a:solidFill>
                          <a:effectLst/>
                        </a:rPr>
                        <a:t>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2</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3</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4</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5</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6</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7</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8</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9</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a:solidFill>
                            <a:schemeClr val="bg1"/>
                          </a:solidFill>
                          <a:effectLst/>
                        </a:rPr>
                        <a:t>10</a:t>
                      </a:r>
                      <a:endParaRPr lang="ru-RU" sz="1100" b="0" i="0" u="none" strike="noStrike">
                        <a:solidFill>
                          <a:schemeClr val="bg1"/>
                        </a:solidFill>
                        <a:effectLst/>
                        <a:latin typeface="Calibri" panose="020F0502020204030204" pitchFamily="34" charset="0"/>
                      </a:endParaRPr>
                    </a:p>
                  </a:txBody>
                  <a:tcPr marL="9525" marR="9525" marT="9525" marB="0" anchor="b">
                    <a:solidFill>
                      <a:schemeClr val="accent5"/>
                    </a:solidFill>
                  </a:tcPr>
                </a:tc>
                <a:tc>
                  <a:txBody>
                    <a:bodyPr/>
                    <a:lstStyle/>
                    <a:p>
                      <a:pPr algn="r" fontAlgn="b"/>
                      <a:r>
                        <a:rPr lang="ru-RU" sz="1100" u="none" strike="noStrike" dirty="0">
                          <a:solidFill>
                            <a:schemeClr val="bg1"/>
                          </a:solidFill>
                          <a:effectLst/>
                        </a:rPr>
                        <a:t>11</a:t>
                      </a:r>
                      <a:endParaRPr lang="ru-RU" sz="1100" b="0" i="0" u="none" strike="noStrike" dirty="0">
                        <a:solidFill>
                          <a:schemeClr val="bg1"/>
                        </a:solidFill>
                        <a:effectLst/>
                        <a:latin typeface="Calibri" panose="020F0502020204030204" pitchFamily="34" charset="0"/>
                      </a:endParaRPr>
                    </a:p>
                  </a:txBody>
                  <a:tcPr marL="9525" marR="9525" marT="9525" marB="0" anchor="b">
                    <a:solidFill>
                      <a:schemeClr val="accent5"/>
                    </a:solidFill>
                  </a:tcPr>
                </a:tc>
                <a:extLst>
                  <a:ext uri="{0D108BD9-81ED-4DB2-BD59-A6C34878D82A}">
                    <a16:rowId xmlns:a16="http://schemas.microsoft.com/office/drawing/2014/main" val="2170018484"/>
                  </a:ext>
                </a:extLst>
              </a:tr>
              <a:tr h="190500">
                <a:tc>
                  <a:txBody>
                    <a:bodyPr/>
                    <a:lstStyle/>
                    <a:p>
                      <a:pPr algn="l" fontAlgn="b"/>
                      <a:r>
                        <a:rPr lang="en-US" sz="1100" u="none" strike="noStrike">
                          <a:effectLst/>
                        </a:rPr>
                        <a:t>A-B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A-F</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E-G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F-G</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G-H</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613719"/>
                  </a:ext>
                </a:extLst>
              </a:tr>
            </a:tbl>
          </a:graphicData>
        </a:graphic>
      </p:graphicFrame>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973" y="2200114"/>
            <a:ext cx="5248275" cy="2962275"/>
          </a:xfrm>
          <a:prstGeom prst="rect">
            <a:avLst/>
          </a:prstGeom>
        </p:spPr>
      </p:pic>
      <p:pic>
        <p:nvPicPr>
          <p:cNvPr id="6146" name="Picture 2" descr="МНЕ КАЖЕТСЯ ИЛИ они не хотят рисовать граф, Мем Фрай (мне кажется или) -  Рисовач .Ру"/>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6649" y="5151096"/>
            <a:ext cx="2244640" cy="168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89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Случайный опрос</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SURVEY.MUCTR.RU</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pic>
        <p:nvPicPr>
          <p:cNvPr id="6" name="Рисунок 5">
            <a:extLst>
              <a:ext uri="{FF2B5EF4-FFF2-40B4-BE49-F238E27FC236}">
                <a16:creationId xmlns:a16="http://schemas.microsoft.com/office/drawing/2014/main" id="{6979955C-858F-4AAF-9B2D-79170760C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650" y="1574029"/>
            <a:ext cx="5258699" cy="5258699"/>
          </a:xfrm>
          <a:prstGeom prst="rect">
            <a:avLst/>
          </a:prstGeom>
        </p:spPr>
      </p:pic>
    </p:spTree>
    <p:extLst>
      <p:ext uri="{BB962C8B-B14F-4D97-AF65-F5344CB8AC3E}">
        <p14:creationId xmlns:p14="http://schemas.microsoft.com/office/powerpoint/2010/main" val="384187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Обход графа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Обход графа — это переход от одной его вершины к другой в поисках свойств связей этих вершин. Выделяют два вариант обхода, обход в глубину(или поиск в глубину</a:t>
            </a:r>
            <a:r>
              <a:rPr lang="en-US" sz="1400" dirty="0">
                <a:latin typeface="Arial" panose="020B0604020202020204" pitchFamily="34" charset="0"/>
                <a:cs typeface="Arial" panose="020B0604020202020204" pitchFamily="34" charset="0"/>
              </a:rPr>
              <a:t>, DFS</a:t>
            </a:r>
            <a:r>
              <a:rPr lang="ru-RU" sz="1400" dirty="0">
                <a:latin typeface="Arial" panose="020B0604020202020204" pitchFamily="34" charset="0"/>
                <a:cs typeface="Arial" panose="020B0604020202020204" pitchFamily="34" charset="0"/>
              </a:rPr>
              <a:t>) и обход в ширину(или поиск в ширину</a:t>
            </a:r>
            <a:r>
              <a:rPr lang="en-US" sz="1400" dirty="0">
                <a:latin typeface="Arial" panose="020B0604020202020204" pitchFamily="34" charset="0"/>
                <a:cs typeface="Arial" panose="020B0604020202020204" pitchFamily="34" charset="0"/>
              </a:rPr>
              <a:t>, BFS</a:t>
            </a:r>
            <a:r>
              <a:rPr lang="ru-RU" sz="1400" dirty="0">
                <a:latin typeface="Arial" panose="020B0604020202020204" pitchFamily="34" charset="0"/>
                <a:cs typeface="Arial" panose="020B0604020202020204" pitchFamily="34" charset="0"/>
              </a:rPr>
              <a:t>)</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sp>
        <p:nvSpPr>
          <p:cNvPr id="12" name="TextBox 11"/>
          <p:cNvSpPr txBox="1"/>
          <p:nvPr/>
        </p:nvSpPr>
        <p:spPr>
          <a:xfrm>
            <a:off x="829651" y="2485862"/>
            <a:ext cx="10091083" cy="1708160"/>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DFS</a:t>
            </a:r>
            <a:r>
              <a:rPr lang="en-US" sz="1400" b="1" dirty="0">
                <a:latin typeface="Arial" panose="020B0604020202020204" pitchFamily="34" charset="0"/>
                <a:cs typeface="Arial" panose="020B0604020202020204" pitchFamily="34" charset="0"/>
              </a:rPr>
              <a:t> (Deep first search)</a:t>
            </a:r>
            <a:r>
              <a:rPr lang="ru-RU" sz="1400" dirty="0">
                <a:latin typeface="Arial" panose="020B0604020202020204" pitchFamily="34" charset="0"/>
                <a:cs typeface="Arial" panose="020B0604020202020204" pitchFamily="34" charset="0"/>
              </a:rPr>
              <a:t> следует концепции «погружайся глубже, головой вперед»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deep</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head</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first</a:t>
            </a:r>
            <a:r>
              <a:rPr lang="ru-RU" sz="1400" dirty="0">
                <a:latin typeface="Arial" panose="020B0604020202020204" pitchFamily="34" charset="0"/>
                <a:cs typeface="Arial" panose="020B0604020202020204" pitchFamily="34" charset="0"/>
              </a:rPr>
              <a:t>»). Идея заключается в том, что мы двигаемся от начальной вершины (точки, места) в определенном направлении (по определенному пути) до тех пор, пока не достигнем конца пути или пункта назначения (искомой вершины). Если мы достигли конца пути, но он не является пунктом назначения, то мы возвращаемся назад (к точке разветвления или расхождения путей) и идем по другому маршруту.</a:t>
            </a:r>
          </a:p>
        </p:txBody>
      </p:sp>
      <p:sp>
        <p:nvSpPr>
          <p:cNvPr id="13" name="TextBox 12"/>
          <p:cNvSpPr txBox="1"/>
          <p:nvPr/>
        </p:nvSpPr>
        <p:spPr>
          <a:xfrm>
            <a:off x="829651" y="4457574"/>
            <a:ext cx="10091083" cy="1384995"/>
          </a:xfrm>
          <a:prstGeom prst="rect">
            <a:avLst/>
          </a:prstGeom>
          <a:noFill/>
        </p:spPr>
        <p:txBody>
          <a:bodyPr wrap="square" rtlCol="0">
            <a:spAutoFit/>
          </a:bodyPr>
          <a:lstStyle/>
          <a:p>
            <a:pPr>
              <a:lnSpc>
                <a:spcPct val="150000"/>
              </a:lnSpc>
            </a:pPr>
            <a:r>
              <a:rPr lang="ru-RU" sz="1400" b="1" dirty="0">
                <a:latin typeface="Arial" panose="020B0604020202020204" pitchFamily="34" charset="0"/>
                <a:cs typeface="Arial" panose="020B0604020202020204" pitchFamily="34" charset="0"/>
              </a:rPr>
              <a:t>BFS(</a:t>
            </a:r>
            <a:r>
              <a:rPr lang="en-US" sz="1400" b="1" dirty="0">
                <a:latin typeface="Arial" panose="020B0604020202020204" pitchFamily="34" charset="0"/>
                <a:cs typeface="Arial" panose="020B0604020202020204" pitchFamily="34" charset="0"/>
              </a:rPr>
              <a:t>Breadth first search</a:t>
            </a:r>
            <a:r>
              <a:rPr lang="ru-RU" sz="1400" b="1"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 следует концепции «расширяйся, поднимаясь на высоту птичьего полета» («</a:t>
            </a:r>
            <a:r>
              <a:rPr lang="ru-RU" sz="1400" dirty="0" err="1">
                <a:latin typeface="Arial" panose="020B0604020202020204" pitchFamily="34" charset="0"/>
                <a:cs typeface="Arial" panose="020B0604020202020204" pitchFamily="34" charset="0"/>
              </a:rPr>
              <a:t>go</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wide</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bird’s</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eye-view</a:t>
            </a:r>
            <a:r>
              <a:rPr lang="ru-RU" sz="1400" dirty="0">
                <a:latin typeface="Arial" panose="020B0604020202020204" pitchFamily="34" charset="0"/>
                <a:cs typeface="Arial" panose="020B0604020202020204" pitchFamily="34" charset="0"/>
              </a:rPr>
              <a:t>»). Вместо того, чтобы двигаться по определенному пути до конца, BFS предполагает движение вперед по одному соседу за </a:t>
            </a:r>
            <a:r>
              <a:rPr lang="ru-RU" sz="1400" dirty="0" err="1">
                <a:latin typeface="Arial" panose="020B0604020202020204" pitchFamily="34" charset="0"/>
                <a:cs typeface="Arial" panose="020B0604020202020204" pitchFamily="34" charset="0"/>
              </a:rPr>
              <a:t>разВместо</a:t>
            </a:r>
            <a:r>
              <a:rPr lang="ru-RU" sz="1400" dirty="0">
                <a:latin typeface="Arial" panose="020B0604020202020204" pitchFamily="34" charset="0"/>
                <a:cs typeface="Arial" panose="020B0604020202020204" pitchFamily="34" charset="0"/>
              </a:rPr>
              <a:t> следования по пути, BFS подразумевает посещение ближайших к s соседей за одно действие (шаг), затем посещение соседей </a:t>
            </a:r>
            <a:r>
              <a:rPr lang="ru-RU" sz="1400" dirty="0" err="1">
                <a:latin typeface="Arial" panose="020B0604020202020204" pitchFamily="34" charset="0"/>
                <a:cs typeface="Arial" panose="020B0604020202020204" pitchFamily="34" charset="0"/>
              </a:rPr>
              <a:t>соседей</a:t>
            </a:r>
            <a:r>
              <a:rPr lang="ru-RU" sz="1400" dirty="0">
                <a:latin typeface="Arial" panose="020B0604020202020204" pitchFamily="34" charset="0"/>
                <a:cs typeface="Arial" panose="020B0604020202020204" pitchFamily="34" charset="0"/>
              </a:rPr>
              <a:t> и так до тех пор, пока не будет обнаружено t.. </a:t>
            </a:r>
          </a:p>
        </p:txBody>
      </p:sp>
    </p:spTree>
    <p:extLst>
      <p:ext uri="{BB962C8B-B14F-4D97-AF65-F5344CB8AC3E}">
        <p14:creationId xmlns:p14="http://schemas.microsoft.com/office/powerpoint/2010/main" val="692305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Поиск в глубину</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Иллюстрация</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1697119"/>
            <a:ext cx="7248525" cy="3981450"/>
          </a:xfrm>
          <a:prstGeom prst="rect">
            <a:avLst/>
          </a:prstGeom>
        </p:spPr>
      </p:pic>
      <p:sp>
        <p:nvSpPr>
          <p:cNvPr id="9" name="Прямоугольник 8"/>
          <p:cNvSpPr/>
          <p:nvPr/>
        </p:nvSpPr>
        <p:spPr>
          <a:xfrm>
            <a:off x="6740157" y="1697119"/>
            <a:ext cx="4849091" cy="1815882"/>
          </a:xfrm>
          <a:prstGeom prst="rect">
            <a:avLst/>
          </a:prstGeom>
        </p:spPr>
        <p:txBody>
          <a:bodyPr wrap="square">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Выбираем любую вершину из еще не пройденных, обозначим ее как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a:t>
            </a:r>
          </a:p>
          <a:p>
            <a:pPr marL="342900" indent="-342900">
              <a:buFont typeface="+mj-lt"/>
              <a:buAutoNum type="arabicPeriod"/>
            </a:pPr>
            <a:r>
              <a:rPr lang="ru-RU" sz="1400" dirty="0">
                <a:latin typeface="Arial" panose="020B0604020202020204" pitchFamily="34" charset="0"/>
                <a:cs typeface="Arial" panose="020B0604020202020204" pitchFamily="34" charset="0"/>
              </a:rPr>
              <a:t>Запускаем процедуру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(u) </a:t>
            </a:r>
          </a:p>
          <a:p>
            <a:pPr marL="800100" lvl="1" indent="-342900">
              <a:buFont typeface="+mj-lt"/>
              <a:buAutoNum type="arabicPeriod"/>
            </a:pPr>
            <a:r>
              <a:rPr lang="ru-RU" sz="1400" dirty="0">
                <a:latin typeface="Arial" panose="020B0604020202020204" pitchFamily="34" charset="0"/>
                <a:cs typeface="Arial" panose="020B0604020202020204" pitchFamily="34" charset="0"/>
              </a:rPr>
              <a:t>Помечаем вершину </a:t>
            </a:r>
            <a:r>
              <a:rPr lang="ru-RU" sz="1400" b="1" dirty="0">
                <a:latin typeface="Arial" panose="020B0604020202020204" pitchFamily="34" charset="0"/>
                <a:cs typeface="Arial" panose="020B0604020202020204" pitchFamily="34" charset="0"/>
              </a:rPr>
              <a:t>u</a:t>
            </a:r>
            <a:r>
              <a:rPr lang="ru-RU" sz="1400" dirty="0">
                <a:latin typeface="Arial" panose="020B0604020202020204" pitchFamily="34" charset="0"/>
                <a:cs typeface="Arial" panose="020B0604020202020204" pitchFamily="34" charset="0"/>
              </a:rPr>
              <a:t> как пройденную</a:t>
            </a:r>
          </a:p>
          <a:p>
            <a:pPr marL="800100" lvl="1" indent="-342900">
              <a:buFont typeface="+mj-lt"/>
              <a:buAutoNum type="arabicPeriod"/>
            </a:pPr>
            <a:r>
              <a:rPr lang="ru-RU" sz="1400" dirty="0">
                <a:latin typeface="Arial" panose="020B0604020202020204" pitchFamily="34" charset="0"/>
                <a:cs typeface="Arial" panose="020B0604020202020204" pitchFamily="34" charset="0"/>
              </a:rPr>
              <a:t>Для каждой не пройденной смежной с u вершиной (назовем ее v) запускаем </a:t>
            </a:r>
            <a:r>
              <a:rPr lang="ru-RU" sz="1400" dirty="0" err="1">
                <a:latin typeface="Arial" panose="020B0604020202020204" pitchFamily="34" charset="0"/>
                <a:cs typeface="Arial" panose="020B0604020202020204" pitchFamily="34" charset="0"/>
              </a:rPr>
              <a:t>dfs</a:t>
            </a:r>
            <a:r>
              <a:rPr lang="ru-RU" sz="1400" dirty="0">
                <a:latin typeface="Arial" panose="020B0604020202020204" pitchFamily="34" charset="0"/>
                <a:cs typeface="Arial" panose="020B0604020202020204" pitchFamily="34" charset="0"/>
              </a:rPr>
              <a:t>(v)</a:t>
            </a:r>
          </a:p>
          <a:p>
            <a:pPr marL="342900" indent="-342900">
              <a:buFont typeface="+mj-lt"/>
              <a:buAutoNum type="arabicPeriod"/>
            </a:pPr>
            <a:r>
              <a:rPr lang="ru-RU" sz="1400" dirty="0">
                <a:latin typeface="Arial" panose="020B0604020202020204" pitchFamily="34" charset="0"/>
                <a:cs typeface="Arial" panose="020B0604020202020204" pitchFamily="34" charset="0"/>
              </a:rPr>
              <a:t>Повторяем шаги 1 и 2, пока все вершины не окажутся пройденными.</a:t>
            </a:r>
          </a:p>
        </p:txBody>
      </p:sp>
      <p:sp>
        <p:nvSpPr>
          <p:cNvPr id="12" name="Прямоугольник 11"/>
          <p:cNvSpPr/>
          <p:nvPr/>
        </p:nvSpPr>
        <p:spPr>
          <a:xfrm>
            <a:off x="6740156" y="5035914"/>
            <a:ext cx="4849091" cy="1169551"/>
          </a:xfrm>
          <a:prstGeom prst="rect">
            <a:avLst/>
          </a:prstGeom>
        </p:spPr>
        <p:txBody>
          <a:bodyPr wrap="square">
            <a:spAutoFit/>
          </a:bodyPr>
          <a:lstStyle/>
          <a:p>
            <a:r>
              <a:rPr lang="ru-RU" sz="1400" dirty="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p>
        </p:txBody>
      </p:sp>
      <p:sp>
        <p:nvSpPr>
          <p:cNvPr id="14" name="Прямоугольник 13"/>
          <p:cNvSpPr/>
          <p:nvPr/>
        </p:nvSpPr>
        <p:spPr>
          <a:xfrm>
            <a:off x="795992" y="5678569"/>
            <a:ext cx="4849091" cy="954107"/>
          </a:xfrm>
          <a:prstGeom prst="rect">
            <a:avLst/>
          </a:prstGeom>
        </p:spPr>
        <p:txBody>
          <a:bodyPr wrap="square">
            <a:spAutoFit/>
          </a:bodyPr>
          <a:lstStyle/>
          <a:p>
            <a:r>
              <a:rPr lang="ru-RU" sz="1400" dirty="0">
                <a:latin typeface="Arial" panose="020B0604020202020204" pitchFamily="34" charset="0"/>
                <a:cs typeface="Arial" panose="020B0604020202020204" pitchFamily="34" charset="0"/>
              </a:rPr>
              <a:t>В качестве дополнительной меры, вершина может помечаться дважды, первый раз если она была посещена, она окрашивается в серый цвет. Второй раз, если она полностью обработана, в черный.</a:t>
            </a:r>
          </a:p>
        </p:txBody>
      </p:sp>
    </p:spTree>
    <p:extLst>
      <p:ext uri="{BB962C8B-B14F-4D97-AF65-F5344CB8AC3E}">
        <p14:creationId xmlns:p14="http://schemas.microsoft.com/office/powerpoint/2010/main" val="1358051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Не рекурсивный вариант</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795992" y="1288794"/>
            <a:ext cx="10116196" cy="2062103"/>
          </a:xfrm>
          <a:prstGeom prst="rect">
            <a:avLst/>
          </a:prstGeom>
        </p:spPr>
        <p:txBody>
          <a:bodyPr wrap="square">
            <a:spAutoFit/>
          </a:bodyPr>
          <a:lstStyle/>
          <a:p>
            <a:pPr marL="342900" indent="-342900">
              <a:buFont typeface="+mj-lt"/>
              <a:buAutoNum type="arabicPeriod"/>
            </a:pPr>
            <a:r>
              <a:rPr lang="ru-RU" sz="1600" dirty="0">
                <a:latin typeface="Arial" panose="020B0604020202020204" pitchFamily="34" charset="0"/>
                <a:cs typeface="Arial" panose="020B0604020202020204" pitchFamily="34" charset="0"/>
              </a:rPr>
              <a:t>Кладём на стек первую вершину.</a:t>
            </a:r>
          </a:p>
          <a:p>
            <a:pPr marL="342900" indent="-342900">
              <a:buFont typeface="+mj-lt"/>
              <a:buAutoNum type="arabicPeriod"/>
            </a:pPr>
            <a:r>
              <a:rPr lang="ru-RU" sz="1600" dirty="0">
                <a:latin typeface="Arial" panose="020B0604020202020204" pitchFamily="34" charset="0"/>
                <a:cs typeface="Arial" panose="020B0604020202020204" pitchFamily="34" charset="0"/>
              </a:rPr>
              <a:t>Пока стек не пуст, берём верхнюю вершину, не извлекая.</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белая…</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Красим в серый цвет.</a:t>
            </a:r>
          </a:p>
          <a:p>
            <a:pPr marL="1257300" lvl="2" indent="-342900">
              <a:buFont typeface="+mj-lt"/>
              <a:buAutoNum type="arabicPeriod"/>
            </a:pPr>
            <a:r>
              <a:rPr lang="ru-RU" sz="1600" dirty="0">
                <a:latin typeface="Arial" panose="020B0604020202020204" pitchFamily="34" charset="0"/>
                <a:cs typeface="Arial" panose="020B0604020202020204" pitchFamily="34" charset="0"/>
              </a:rPr>
              <a:t>Кладём в стек всех её белых соседок в порядке, обратном порядку обхода (если таковой важен).</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серая, красим в чёрный и извлекаем.</a:t>
            </a:r>
          </a:p>
          <a:p>
            <a:pPr marL="800100" lvl="1" indent="-342900">
              <a:buFont typeface="+mj-lt"/>
              <a:buAutoNum type="arabicPeriod"/>
            </a:pPr>
            <a:r>
              <a:rPr lang="ru-RU" sz="1600" dirty="0">
                <a:latin typeface="Arial" panose="020B0604020202020204" pitchFamily="34" charset="0"/>
                <a:cs typeface="Arial" panose="020B0604020202020204" pitchFamily="34" charset="0"/>
              </a:rPr>
              <a:t>Если вершина чёрная, просто извлекаем.</a:t>
            </a:r>
          </a:p>
        </p:txBody>
      </p:sp>
      <p:sp>
        <p:nvSpPr>
          <p:cNvPr id="13" name="Прямоугольник 12"/>
          <p:cNvSpPr/>
          <p:nvPr/>
        </p:nvSpPr>
        <p:spPr>
          <a:xfrm>
            <a:off x="795992" y="3539118"/>
            <a:ext cx="9717597" cy="2800767"/>
          </a:xfrm>
          <a:prstGeom prst="rect">
            <a:avLst/>
          </a:prstGeom>
        </p:spPr>
        <p:txBody>
          <a:bodyPr wrap="square">
            <a:spAutoFit/>
          </a:bodyPr>
          <a:lstStyle/>
          <a:p>
            <a:r>
              <a:rPr lang="ru-RU" sz="1600" dirty="0">
                <a:latin typeface="Arial" panose="020B0604020202020204" pitchFamily="34" charset="0"/>
                <a:cs typeface="Arial" panose="020B0604020202020204" pitchFamily="34" charset="0"/>
              </a:rPr>
              <a:t>Обход в ширину может применятся для</a:t>
            </a:r>
            <a:r>
              <a:rPr lang="en-US" sz="1600" dirty="0">
                <a:latin typeface="Arial" panose="020B0604020202020204" pitchFamily="34" charset="0"/>
                <a:cs typeface="Arial" panose="020B0604020202020204" pitchFamily="34" charset="0"/>
              </a:rPr>
              <a:t>:</a:t>
            </a:r>
          </a:p>
          <a:p>
            <a:pPr marL="342900" indent="-342900">
              <a:buFont typeface="+mj-lt"/>
              <a:buAutoNum type="arabicPeriod"/>
            </a:pPr>
            <a:r>
              <a:rPr lang="ru-RU" sz="1600" dirty="0">
                <a:latin typeface="Arial" panose="020B0604020202020204" pitchFamily="34" charset="0"/>
                <a:cs typeface="Arial" panose="020B0604020202020204" pitchFamily="34" charset="0"/>
              </a:rPr>
              <a:t>Проверки связности графа.</a:t>
            </a:r>
          </a:p>
          <a:p>
            <a:pPr marL="342900" indent="-342900">
              <a:buFont typeface="+mj-lt"/>
              <a:buAutoNum type="arabicPeriod"/>
            </a:pPr>
            <a:r>
              <a:rPr lang="ru-RU" sz="1600" dirty="0">
                <a:latin typeface="Arial" panose="020B0604020202020204" pitchFamily="34" charset="0"/>
                <a:cs typeface="Arial" panose="020B0604020202020204" pitchFamily="34" charset="0"/>
              </a:rPr>
              <a:t>Проверка наличия пути между двумя вершинами.</a:t>
            </a:r>
          </a:p>
          <a:p>
            <a:pPr marL="342900" indent="-342900">
              <a:buFont typeface="+mj-lt"/>
              <a:buAutoNum type="arabicPeriod"/>
            </a:pPr>
            <a:r>
              <a:rPr lang="ru-RU" sz="1600" dirty="0">
                <a:latin typeface="Arial" panose="020B0604020202020204" pitchFamily="34" charset="0"/>
                <a:cs typeface="Arial" panose="020B0604020202020204" pitchFamily="34" charset="0"/>
              </a:rPr>
              <a:t>Для выполнения топологической сортировки – эта сортировка в свою очередь может применяется для определения графов зависимостей импорта в </a:t>
            </a:r>
            <a:r>
              <a:rPr lang="en-US" sz="1600" dirty="0">
                <a:latin typeface="Arial" panose="020B0604020202020204" pitchFamily="34" charset="0"/>
                <a:cs typeface="Arial" panose="020B0604020202020204" pitchFamily="34" charset="0"/>
              </a:rPr>
              <a:t>IDE</a:t>
            </a:r>
            <a:r>
              <a:rPr lang="ru-RU" sz="1600" dirty="0">
                <a:latin typeface="Arial" panose="020B0604020202020204" pitchFamily="34" charset="0"/>
                <a:cs typeface="Arial" panose="020B0604020202020204" pitchFamily="34" charset="0"/>
              </a:rPr>
              <a:t>, карт сайта с их древовидными структурами разделов, анализе алгоритмов при вопросах распараллеливания.</a:t>
            </a:r>
          </a:p>
          <a:p>
            <a:pPr marL="342900" indent="-342900">
              <a:buFont typeface="+mj-lt"/>
              <a:buAutoNum type="arabicPeriod"/>
            </a:pPr>
            <a:r>
              <a:rPr lang="ru-RU" sz="1600" dirty="0">
                <a:latin typeface="Arial" panose="020B0604020202020204" pitchFamily="34" charset="0"/>
                <a:cs typeface="Arial" panose="020B0604020202020204" pitchFamily="34" charset="0"/>
              </a:rPr>
              <a:t>Для определения сильно связных компонентов графа.</a:t>
            </a:r>
          </a:p>
          <a:p>
            <a:pPr marL="342900" indent="-342900">
              <a:buFont typeface="+mj-lt"/>
              <a:buAutoNum type="arabicPeriod"/>
            </a:pPr>
            <a:r>
              <a:rPr lang="ru-RU" sz="1600" dirty="0">
                <a:latin typeface="Arial" panose="020B0604020202020204" pitchFamily="34" charset="0"/>
                <a:cs typeface="Arial" panose="020B0604020202020204" pitchFamily="34" charset="0"/>
              </a:rPr>
              <a:t>Для определения точек сочленения – такие точки удаление которых делает граф не связным, растет его количество компонент связности.</a:t>
            </a:r>
          </a:p>
          <a:p>
            <a:pPr marL="342900" indent="-342900">
              <a:buFont typeface="+mj-lt"/>
              <a:buAutoNum type="arabicPeriod"/>
            </a:pPr>
            <a:r>
              <a:rPr lang="ru-RU" sz="1600" dirty="0">
                <a:latin typeface="Arial" panose="020B0604020202020204" pitchFamily="34" charset="0"/>
                <a:cs typeface="Arial" panose="020B0604020202020204" pitchFamily="34" charset="0"/>
              </a:rPr>
              <a:t>Для поиска мостов в графе – это такие ребра удаление которых делает </a:t>
            </a:r>
            <a:r>
              <a:rPr lang="ru-RU" sz="1600" dirty="0" err="1">
                <a:latin typeface="Arial" panose="020B0604020202020204" pitchFamily="34" charset="0"/>
                <a:cs typeface="Arial" panose="020B0604020202020204" pitchFamily="34" charset="0"/>
              </a:rPr>
              <a:t>графф</a:t>
            </a:r>
            <a:r>
              <a:rPr lang="ru-RU" sz="1600" dirty="0">
                <a:latin typeface="Arial" panose="020B0604020202020204" pitchFamily="34" charset="0"/>
                <a:cs typeface="Arial" panose="020B0604020202020204" pitchFamily="34" charset="0"/>
              </a:rPr>
              <a:t> более несвязным, растет его количество компонент связности</a:t>
            </a:r>
          </a:p>
        </p:txBody>
      </p:sp>
      <p:pic>
        <p:nvPicPr>
          <p:cNvPr id="14" name="Рисунок 13"/>
          <p:cNvPicPr>
            <a:picLocks noChangeAspect="1"/>
          </p:cNvPicPr>
          <p:nvPr/>
        </p:nvPicPr>
        <p:blipFill>
          <a:blip r:embed="rId4"/>
          <a:stretch>
            <a:fillRect/>
          </a:stretch>
        </p:blipFill>
        <p:spPr>
          <a:xfrm>
            <a:off x="8884609" y="20915"/>
            <a:ext cx="1589429" cy="1484218"/>
          </a:xfrm>
          <a:prstGeom prst="rect">
            <a:avLst/>
          </a:prstGeom>
        </p:spPr>
      </p:pic>
    </p:spTree>
    <p:extLst>
      <p:ext uri="{BB962C8B-B14F-4D97-AF65-F5344CB8AC3E}">
        <p14:creationId xmlns:p14="http://schemas.microsoft.com/office/powerpoint/2010/main" val="124320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Поиск в ширину</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Иллюстрация</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17" y="2690815"/>
            <a:ext cx="7248525" cy="3848100"/>
          </a:xfrm>
          <a:prstGeom prst="rect">
            <a:avLst/>
          </a:prstGeom>
        </p:spPr>
      </p:pic>
      <p:sp>
        <p:nvSpPr>
          <p:cNvPr id="6" name="Прямоугольник 5"/>
          <p:cNvSpPr/>
          <p:nvPr/>
        </p:nvSpPr>
        <p:spPr>
          <a:xfrm>
            <a:off x="5941621" y="1547249"/>
            <a:ext cx="6096000" cy="2893100"/>
          </a:xfrm>
          <a:prstGeom prst="rect">
            <a:avLst/>
          </a:prstGeom>
        </p:spPr>
        <p:txBody>
          <a:bodyPr>
            <a:spAutoFit/>
          </a:bodyPr>
          <a:lstStyle/>
          <a:p>
            <a:pPr marL="342900" indent="-342900">
              <a:buFont typeface="+mj-lt"/>
              <a:buAutoNum type="arabicPeriod"/>
            </a:pPr>
            <a:r>
              <a:rPr lang="ru-RU" sz="1400" dirty="0">
                <a:latin typeface="Arial" panose="020B0604020202020204" pitchFamily="34" charset="0"/>
                <a:cs typeface="Arial" panose="020B0604020202020204" pitchFamily="34" charset="0"/>
              </a:rPr>
              <a:t>Поместить узел, с которого начинается поиск, в изначально пустую очередь.</a:t>
            </a:r>
          </a:p>
          <a:p>
            <a:pPr marL="342900" indent="-342900">
              <a:buFont typeface="+mj-lt"/>
              <a:buAutoNum type="arabicPeriod"/>
            </a:pPr>
            <a:r>
              <a:rPr lang="ru-RU" sz="1400" dirty="0">
                <a:latin typeface="Arial" panose="020B0604020202020204" pitchFamily="34" charset="0"/>
                <a:cs typeface="Arial" panose="020B0604020202020204" pitchFamily="34" charset="0"/>
              </a:rPr>
              <a:t>Извлечь из начала очереди узел u и пометить его как развёрнутый.</a:t>
            </a:r>
          </a:p>
          <a:p>
            <a:pPr marL="800100" lvl="1" indent="-342900">
              <a:buFont typeface="+mj-lt"/>
              <a:buAutoNum type="arabicPeriod"/>
            </a:pPr>
            <a:r>
              <a:rPr lang="ru-RU" sz="1400" dirty="0">
                <a:latin typeface="Arial" panose="020B0604020202020204" pitchFamily="34" charset="0"/>
                <a:cs typeface="Arial" panose="020B0604020202020204" pitchFamily="34" charset="0"/>
              </a:rPr>
              <a:t>Если узел u является целевым узлом, то завершить поиск с результатом «успех».</a:t>
            </a:r>
          </a:p>
          <a:p>
            <a:pPr marL="800100" lvl="1" indent="-342900">
              <a:buFont typeface="+mj-lt"/>
              <a:buAutoNum type="arabicPeriod"/>
            </a:pPr>
            <a:r>
              <a:rPr lang="ru-RU" sz="1400" dirty="0">
                <a:latin typeface="Arial" panose="020B0604020202020204" pitchFamily="34" charset="0"/>
                <a:cs typeface="Arial" panose="020B0604020202020204" pitchFamily="34" charset="0"/>
              </a:rPr>
              <a:t>В противном случае, в конец очереди добавляются все преемники узла u, которые ещё не развёрнуты и не находятся в очереди.</a:t>
            </a:r>
          </a:p>
          <a:p>
            <a:pPr marL="342900" indent="-342900">
              <a:buFont typeface="+mj-lt"/>
              <a:buAutoNum type="arabicPeriod"/>
            </a:pPr>
            <a:r>
              <a:rPr lang="ru-RU" sz="1400" dirty="0">
                <a:latin typeface="Arial" panose="020B0604020202020204" pitchFamily="34" charset="0"/>
                <a:cs typeface="Arial" panose="020B0604020202020204" pitchFamily="34" charset="0"/>
              </a:rPr>
              <a:t>Если очередь пуста, то все узлы связного графа были просмотрены, следовательно, целевой узел недостижим из начального; завершить поиск с результатом «неудача».</a:t>
            </a:r>
          </a:p>
          <a:p>
            <a:pPr marL="342900" indent="-342900">
              <a:buFont typeface="+mj-lt"/>
              <a:buAutoNum type="arabicPeriod"/>
            </a:pPr>
            <a:r>
              <a:rPr lang="ru-RU" sz="1400" dirty="0">
                <a:latin typeface="Arial" panose="020B0604020202020204" pitchFamily="34" charset="0"/>
                <a:cs typeface="Arial" panose="020B0604020202020204" pitchFamily="34" charset="0"/>
              </a:rPr>
              <a:t>Вернуться к п. 2.</a:t>
            </a:r>
          </a:p>
        </p:txBody>
      </p:sp>
      <p:sp>
        <p:nvSpPr>
          <p:cNvPr id="10" name="Прямоугольник 9"/>
          <p:cNvSpPr/>
          <p:nvPr/>
        </p:nvSpPr>
        <p:spPr>
          <a:xfrm>
            <a:off x="6740157" y="5369364"/>
            <a:ext cx="4849091" cy="1169551"/>
          </a:xfrm>
          <a:prstGeom prst="rect">
            <a:avLst/>
          </a:prstGeom>
        </p:spPr>
        <p:txBody>
          <a:bodyPr wrap="square">
            <a:spAutoFit/>
          </a:bodyPr>
          <a:lstStyle/>
          <a:p>
            <a:r>
              <a:rPr lang="ru-RU" sz="1400" dirty="0">
                <a:latin typeface="Arial" panose="020B0604020202020204" pitchFamily="34" charset="0"/>
                <a:cs typeface="Arial" panose="020B0604020202020204" pitchFamily="34" charset="0"/>
              </a:rPr>
              <a:t>Сложность алгоритма определяется количеством вершин и количеством ребер в графе, вся процедура вызывается для каждой вершины не более одного раза, а в рамках работы процедуры рассматриваются все ребра исходящие из вершины.</a:t>
            </a:r>
          </a:p>
        </p:txBody>
      </p:sp>
      <p:pic>
        <p:nvPicPr>
          <p:cNvPr id="9" name="Рисунок 8"/>
          <p:cNvPicPr>
            <a:picLocks noChangeAspect="1"/>
          </p:cNvPicPr>
          <p:nvPr/>
        </p:nvPicPr>
        <p:blipFill>
          <a:blip r:embed="rId5"/>
          <a:stretch>
            <a:fillRect/>
          </a:stretch>
        </p:blipFill>
        <p:spPr>
          <a:xfrm>
            <a:off x="426742" y="1547249"/>
            <a:ext cx="2438400" cy="1876425"/>
          </a:xfrm>
          <a:prstGeom prst="rect">
            <a:avLst/>
          </a:prstGeom>
        </p:spPr>
      </p:pic>
    </p:spTree>
    <p:extLst>
      <p:ext uri="{BB962C8B-B14F-4D97-AF65-F5344CB8AC3E}">
        <p14:creationId xmlns:p14="http://schemas.microsoft.com/office/powerpoint/2010/main" val="213739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Поиск в ширину</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Применение</a:t>
            </a:r>
          </a:p>
        </p:txBody>
      </p:sp>
      <p:sp>
        <p:nvSpPr>
          <p:cNvPr id="6" name="Прямоугольник 5"/>
          <p:cNvSpPr/>
          <p:nvPr/>
        </p:nvSpPr>
        <p:spPr>
          <a:xfrm>
            <a:off x="829650" y="1677878"/>
            <a:ext cx="10380655" cy="4154984"/>
          </a:xfrm>
          <a:prstGeom prst="rect">
            <a:avLst/>
          </a:prstGeom>
        </p:spPr>
        <p:txBody>
          <a:bodyPr wrap="square">
            <a:spAutoFit/>
          </a:bodyPr>
          <a:lstStyle/>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Волновой алгоритм поиска пути в лабиринте</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Волновая трассировка печатных плат</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компонент связности в графе</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кратчайшего пути между двумя узлами невзвешенного графа</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пространстве состояний: нахождение решения задачи с наименьшим числом ходов, если каждое состояние системы можно представить вершиной графа, а переходы из одного состояния в другое — рёбрами графа</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кратчайшего цикла в ориентированном невзвешенном графе</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Нахождение всех вершин и рёбер, лежащих на каком-либо кратчайшем пути между двумя вершинами a и b</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увеличивающего пути в алгоритме Форда-</a:t>
            </a:r>
            <a:r>
              <a:rPr lang="ru-RU" sz="1600" dirty="0" err="1">
                <a:latin typeface="Arial" panose="020B0604020202020204" pitchFamily="34" charset="0"/>
                <a:cs typeface="Arial" panose="020B0604020202020204" pitchFamily="34" charset="0"/>
              </a:rPr>
              <a:t>Фалкерсона</a:t>
            </a:r>
            <a:r>
              <a:rPr lang="ru-RU" sz="1600" dirty="0">
                <a:latin typeface="Arial" panose="020B0604020202020204" pitchFamily="34" charset="0"/>
                <a:cs typeface="Arial" panose="020B0604020202020204" pitchFamily="34" charset="0"/>
              </a:rPr>
              <a:t> (алгоритм </a:t>
            </a:r>
            <a:r>
              <a:rPr lang="ru-RU" sz="1600" dirty="0" err="1">
                <a:latin typeface="Arial" panose="020B0604020202020204" pitchFamily="34" charset="0"/>
                <a:cs typeface="Arial" panose="020B0604020202020204" pitchFamily="34" charset="0"/>
              </a:rPr>
              <a:t>Эдмондса</a:t>
            </a:r>
            <a:r>
              <a:rPr lang="ru-RU" sz="1600" dirty="0">
                <a:latin typeface="Arial" panose="020B0604020202020204" pitchFamily="34" charset="0"/>
                <a:cs typeface="Arial" panose="020B0604020202020204" pitchFamily="34" charset="0"/>
              </a:rPr>
              <a:t>-Карпа)</a:t>
            </a:r>
          </a:p>
        </p:txBody>
      </p:sp>
    </p:spTree>
    <p:extLst>
      <p:ext uri="{BB962C8B-B14F-4D97-AF65-F5344CB8AC3E}">
        <p14:creationId xmlns:p14="http://schemas.microsoft.com/office/powerpoint/2010/main" val="1561143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Различия двух алгоритмов</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3046988"/>
          </a:xfrm>
          <a:prstGeom prst="rect">
            <a:avLst/>
          </a:prstGeom>
          <a:noFill/>
        </p:spPr>
        <p:txBody>
          <a:bodyPr wrap="square" rtlCol="0">
            <a:spAutoFit/>
          </a:bodyPr>
          <a:lstStyle/>
          <a:p>
            <a:pPr>
              <a:lnSpc>
                <a:spcPct val="150000"/>
              </a:lnSpc>
            </a:pPr>
            <a:r>
              <a:rPr lang="ru-RU" sz="1600" dirty="0">
                <a:latin typeface="Arial" panose="020B0604020202020204" pitchFamily="34" charset="0"/>
                <a:cs typeface="Arial" panose="020B0604020202020204" pitchFamily="34" charset="0"/>
              </a:rPr>
              <a:t>Обход графа в ширину и в глубину имеет общие цели, но разные характеристики, вот несколько из них:</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ширину и в глубину — это и есть обход графа.</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Поиск в глубину — это  поиск по ребрам графа туда-обратно, а поиск в ширину — это плавный «обход по соседям».</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В DFS главное — стек, а в BFS главное — очередь.</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Результат алгоритма поиска в глубину — это некий маршрут, который открывается от стартовой вершины и до искомой. А в алгоритме поиска в ширину маршрут не всегда является результатом.</a:t>
            </a:r>
          </a:p>
          <a:p>
            <a:pPr marL="342900" indent="-342900">
              <a:lnSpc>
                <a:spcPct val="150000"/>
              </a:lnSpc>
              <a:buFont typeface="+mj-lt"/>
              <a:buAutoNum type="arabicPeriod"/>
            </a:pPr>
            <a:r>
              <a:rPr lang="ru-RU" sz="1600" dirty="0">
                <a:latin typeface="Arial" panose="020B0604020202020204" pitchFamily="34" charset="0"/>
                <a:cs typeface="Arial" panose="020B0604020202020204" pitchFamily="34" charset="0"/>
              </a:rPr>
              <a:t>DFS является рекурсивным алгоритмом, а BFS — нет.</a:t>
            </a:r>
          </a:p>
        </p:txBody>
      </p:sp>
      <p:pic>
        <p:nvPicPr>
          <p:cNvPr id="9218" name="Picture 2" descr="какая разница? , Мем твое выражение лица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351" y="4415427"/>
            <a:ext cx="2854023" cy="230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8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3074" name="Picture 2" descr="Остановись... , Мем Лемур узбагойс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339" y="919948"/>
            <a:ext cx="5511055" cy="490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Граф</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Под графом в математике понимается абстракция реальной системы объектов безотносительно их природы, обладающих парными связями.</a:t>
            </a:r>
          </a:p>
          <a:p>
            <a:pPr>
              <a:lnSpc>
                <a:spcPct val="150000"/>
              </a:lnSpc>
            </a:pPr>
            <a:r>
              <a:rPr lang="ru-RU" sz="1400" b="1" dirty="0">
                <a:latin typeface="Arial" panose="020B0604020202020204" pitchFamily="34" charset="0"/>
                <a:cs typeface="Arial" panose="020B0604020202020204" pitchFamily="34" charset="0"/>
              </a:rPr>
              <a:t>Вершина графа </a:t>
            </a:r>
            <a:r>
              <a:rPr lang="ru-RU" sz="1400" dirty="0">
                <a:latin typeface="Arial" panose="020B0604020202020204" pitchFamily="34" charset="0"/>
                <a:cs typeface="Arial" panose="020B0604020202020204" pitchFamily="34" charset="0"/>
              </a:rPr>
              <a:t>– это некоторая точка связанная с другими точками</a:t>
            </a:r>
          </a:p>
          <a:p>
            <a:pPr>
              <a:lnSpc>
                <a:spcPct val="150000"/>
              </a:lnSpc>
            </a:pPr>
            <a:r>
              <a:rPr lang="ru-RU" sz="1400" b="1" dirty="0">
                <a:latin typeface="Arial" panose="020B0604020202020204" pitchFamily="34" charset="0"/>
                <a:cs typeface="Arial" panose="020B0604020202020204" pitchFamily="34" charset="0"/>
              </a:rPr>
              <a:t>Ребро графа </a:t>
            </a:r>
            <a:r>
              <a:rPr lang="ru-RU" sz="1400" dirty="0">
                <a:latin typeface="Arial" panose="020B0604020202020204" pitchFamily="34" charset="0"/>
                <a:cs typeface="Arial" panose="020B0604020202020204" pitchFamily="34" charset="0"/>
              </a:rPr>
              <a:t>– это линия соединяющая две точки и олицетворяющая связь между ними</a:t>
            </a:r>
          </a:p>
          <a:p>
            <a:pPr>
              <a:lnSpc>
                <a:spcPct val="150000"/>
              </a:lnSpc>
            </a:pPr>
            <a:r>
              <a:rPr lang="ru-RU" sz="1400" b="1" dirty="0">
                <a:latin typeface="Arial" panose="020B0604020202020204" pitchFamily="34" charset="0"/>
                <a:cs typeface="Arial" panose="020B0604020202020204" pitchFamily="34" charset="0"/>
              </a:rPr>
              <a:t>Граф</a:t>
            </a:r>
            <a:r>
              <a:rPr lang="ru-RU" sz="1400" dirty="0">
                <a:latin typeface="Arial" panose="020B0604020202020204" pitchFamily="34" charset="0"/>
                <a:cs typeface="Arial" panose="020B0604020202020204" pitchFamily="34" charset="0"/>
              </a:rPr>
              <a:t> – это множество вершин соединённых друг с другом произвольным образом множеством ребер</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sp>
        <p:nvSpPr>
          <p:cNvPr id="14" name="TextBox 13"/>
          <p:cNvSpPr txBox="1"/>
          <p:nvPr/>
        </p:nvSpPr>
        <p:spPr>
          <a:xfrm>
            <a:off x="4845466" y="3417230"/>
            <a:ext cx="6855694" cy="3000821"/>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описывает граф</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Взаимоотношение между людьми(Социальные связи)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Иерархические отношения(Подчиненность людей, подразделений и прочего)</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Взаимозависимости поставщиков услуг или товаров(Поставщики для сборки одного автомобиля)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Распределенные системы(Любая </a:t>
            </a:r>
            <a:r>
              <a:rPr lang="ru-RU" sz="1400" dirty="0" err="1">
                <a:latin typeface="Arial" panose="020B0604020202020204" pitchFamily="34" charset="0"/>
                <a:cs typeface="Arial" panose="020B0604020202020204" pitchFamily="34" charset="0"/>
              </a:rPr>
              <a:t>микросервисная</a:t>
            </a:r>
            <a:r>
              <a:rPr lang="ru-RU" sz="1400" dirty="0">
                <a:latin typeface="Arial" panose="020B0604020202020204" pitchFamily="34" charset="0"/>
                <a:cs typeface="Arial" panose="020B0604020202020204" pitchFamily="34" charset="0"/>
              </a:rPr>
              <a:t> архитектура)</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Распределенные данные(Реляционные базы данных)</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05" y="3417230"/>
            <a:ext cx="3690937" cy="2704611"/>
          </a:xfrm>
          <a:prstGeom prst="rect">
            <a:avLst/>
          </a:prstGeom>
        </p:spPr>
      </p:pic>
      <p:pic>
        <p:nvPicPr>
          <p:cNvPr id="3074" name="Picture 2" descr="Граф Мрякул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6403" y="2024712"/>
            <a:ext cx="1734756" cy="17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3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Вершины и ребра</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Связанную с каким либо ребром вершину называются инцидентной, это такая вершина которая каким либо образом принадлежит ребру.</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a:latin typeface="Arial" panose="020B0604020202020204" pitchFamily="34" charset="0"/>
                <a:cs typeface="Arial" panose="020B0604020202020204" pitchFamily="34" charset="0"/>
              </a:rPr>
              <a:t>Соседними или смежными называются те вершины которые соединены между собой ребром.</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696" y="1888550"/>
            <a:ext cx="6580396" cy="1025233"/>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794" y="3284498"/>
            <a:ext cx="2743711" cy="2264759"/>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561" y="3284498"/>
            <a:ext cx="2811996" cy="2321124"/>
          </a:xfrm>
          <a:prstGeom prst="rect">
            <a:avLst/>
          </a:prstGeom>
        </p:spPr>
      </p:pic>
      <p:sp>
        <p:nvSpPr>
          <p:cNvPr id="16" name="Прямоугольник 15"/>
          <p:cNvSpPr/>
          <p:nvPr/>
        </p:nvSpPr>
        <p:spPr>
          <a:xfrm>
            <a:off x="829650" y="3353696"/>
            <a:ext cx="4306371" cy="2031325"/>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Количество ребер которые входят и выходят из графа называется степенью графа.</a:t>
            </a:r>
          </a:p>
          <a:p>
            <a:pPr>
              <a:lnSpc>
                <a:spcPct val="150000"/>
              </a:lnSpc>
            </a:pPr>
            <a:r>
              <a:rPr lang="ru-RU" sz="1400" dirty="0">
                <a:latin typeface="Arial" panose="020B0604020202020204" pitchFamily="34" charset="0"/>
                <a:cs typeface="Arial" panose="020B0604020202020204" pitchFamily="34" charset="0"/>
              </a:rPr>
              <a:t>При этом для ориентированного графа количество входящих ребер называется степень входа,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входа, а для исходящих ребер, степень выхода или </a:t>
            </a:r>
            <a:r>
              <a:rPr lang="ru-RU" sz="1400" dirty="0" err="1">
                <a:latin typeface="Arial" panose="020B0604020202020204" pitchFamily="34" charset="0"/>
                <a:cs typeface="Arial" panose="020B0604020202020204" pitchFamily="34" charset="0"/>
              </a:rPr>
              <a:t>полустепень</a:t>
            </a:r>
            <a:r>
              <a:rPr lang="ru-RU" sz="1400" dirty="0">
                <a:latin typeface="Arial" panose="020B0604020202020204" pitchFamily="34" charset="0"/>
                <a:cs typeface="Arial" panose="020B0604020202020204" pitchFamily="34" charset="0"/>
              </a:rPr>
              <a:t> выхода</a:t>
            </a:r>
          </a:p>
        </p:txBody>
      </p:sp>
      <p:sp>
        <p:nvSpPr>
          <p:cNvPr id="19" name="Прямоугольник 18"/>
          <p:cNvSpPr/>
          <p:nvPr/>
        </p:nvSpPr>
        <p:spPr>
          <a:xfrm>
            <a:off x="829650" y="5831697"/>
            <a:ext cx="7467855" cy="738664"/>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Изолированной вершиной называется такая вершина к которой и из которой не идет ни одно ребро</a:t>
            </a:r>
            <a:endParaRPr lang="en-US" sz="1400" dirty="0">
              <a:latin typeface="Arial" panose="020B0604020202020204" pitchFamily="34" charset="0"/>
              <a:cs typeface="Arial" panose="020B0604020202020204" pitchFamily="34" charset="0"/>
            </a:endParaRPr>
          </a:p>
        </p:txBody>
      </p:sp>
      <p:pic>
        <p:nvPicPr>
          <p:cNvPr id="20" name="Рисунок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1047" y="5578346"/>
            <a:ext cx="1205417" cy="1205417"/>
          </a:xfrm>
          <a:prstGeom prst="rect">
            <a:avLst/>
          </a:prstGeom>
        </p:spPr>
      </p:pic>
      <p:pic>
        <p:nvPicPr>
          <p:cNvPr id="7170" name="Picture 2" descr="Мем: &amp;quot;Это всем известно&amp;quot; - Все шаблоны - Meme-arsenal.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4901" y="19991"/>
            <a:ext cx="2197708" cy="148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362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Ориентированный граф</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0" y="1547249"/>
            <a:ext cx="10091083" cy="1708160"/>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Ориентированным графом называют такой граф в котором каждое ребро имеет направление движения, и как правило не предполагает возможности обратного перемещения.</a:t>
            </a:r>
          </a:p>
          <a:p>
            <a:pPr>
              <a:lnSpc>
                <a:spcPct val="150000"/>
              </a:lnSpc>
            </a:pPr>
            <a:r>
              <a:rPr lang="ru-RU" sz="1400" dirty="0">
                <a:latin typeface="Arial" panose="020B0604020202020204" pitchFamily="34" charset="0"/>
                <a:cs typeface="Arial" panose="020B0604020202020204" pitchFamily="34" charset="0"/>
              </a:rPr>
              <a:t>Направление в ребрах указываются стрелочками.</a:t>
            </a:r>
          </a:p>
          <a:p>
            <a:pPr>
              <a:lnSpc>
                <a:spcPct val="150000"/>
              </a:lnSpc>
            </a:pPr>
            <a:r>
              <a:rPr lang="ru-RU" sz="1400" dirty="0">
                <a:latin typeface="Arial" panose="020B0604020202020204" pitchFamily="34" charset="0"/>
                <a:cs typeface="Arial" panose="020B0604020202020204" pitchFamily="34" charset="0"/>
              </a:rPr>
              <a:t>Так же отдельно отметим что графы делятся на конечные(те у которых конечные наборы точек и вершин, и бесконечные)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sp>
        <p:nvSpPr>
          <p:cNvPr id="14" name="TextBox 13"/>
          <p:cNvSpPr txBox="1"/>
          <p:nvPr/>
        </p:nvSpPr>
        <p:spPr>
          <a:xfrm>
            <a:off x="5947056" y="2891763"/>
            <a:ext cx="5642192" cy="36471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Что описывает</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ориентированный граф</a:t>
            </a:r>
            <a:r>
              <a:rPr lang="en-US" sz="1400"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Пути распространения информации между людьми (Социальные связи)</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Пути решения и эскалации проблемы в системах ведения задач</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Пути перемещения в любой местности(Карта метро, сеть дорог)</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Предоставления товаров и услуг различным контрагентам (Поставщики для сборки одного автомобиля)</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Распространение ошибки в сложных системах</a:t>
            </a:r>
          </a:p>
          <a:p>
            <a:pPr marL="285750" indent="-285750">
              <a:lnSpc>
                <a:spcPct val="150000"/>
              </a:lnSpc>
              <a:buFont typeface="Arial" panose="020B0604020202020204" pitchFamily="34" charset="0"/>
              <a:buChar char="•"/>
            </a:pPr>
            <a:r>
              <a:rPr lang="ru-RU" sz="1400" dirty="0">
                <a:latin typeface="Arial" panose="020B0604020202020204" pitchFamily="34" charset="0"/>
                <a:cs typeface="Arial" panose="020B0604020202020204" pitchFamily="34" charset="0"/>
              </a:rPr>
              <a:t>Пути распространения расчета в нейронных сетях</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70" y="3310830"/>
            <a:ext cx="4722417" cy="2959934"/>
          </a:xfrm>
          <a:prstGeom prst="rect">
            <a:avLst/>
          </a:prstGeom>
        </p:spPr>
      </p:pic>
    </p:spTree>
    <p:extLst>
      <p:ext uri="{BB962C8B-B14F-4D97-AF65-F5344CB8AC3E}">
        <p14:creationId xmlns:p14="http://schemas.microsoft.com/office/powerpoint/2010/main" val="1699735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Простые и сложные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Графы бывают простыми и сложными. При этом простыми называют такие графы которые не содержат в себе петли и кратные ребра, которые требуют большей тщательности при разработке и реализации алгоритмов на них.</a:t>
            </a:r>
          </a:p>
        </p:txBody>
      </p:sp>
      <p:sp>
        <p:nvSpPr>
          <p:cNvPr id="21" name="TextBox 20"/>
          <p:cNvSpPr txBox="1"/>
          <p:nvPr/>
        </p:nvSpPr>
        <p:spPr>
          <a:xfrm>
            <a:off x="8460290" y="2899578"/>
            <a:ext cx="2526296"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Петлей называют такое ребро, которое выходя из вершины возвращается в нее же.</a:t>
            </a:r>
          </a:p>
        </p:txBody>
      </p:sp>
      <p:sp>
        <p:nvSpPr>
          <p:cNvPr id="22" name="TextBox 21"/>
          <p:cNvSpPr txBox="1"/>
          <p:nvPr/>
        </p:nvSpPr>
        <p:spPr>
          <a:xfrm>
            <a:off x="888525" y="3032985"/>
            <a:ext cx="2526296"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Кратным ребром называют те ребра, которые соединяют одни и те же вершины в графе.</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595" y="2530096"/>
            <a:ext cx="2486025" cy="239077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555" y="3067396"/>
            <a:ext cx="1066800" cy="1066800"/>
          </a:xfrm>
          <a:prstGeom prst="rect">
            <a:avLst/>
          </a:prstGeom>
        </p:spPr>
      </p:pic>
      <p:pic>
        <p:nvPicPr>
          <p:cNvPr id="12" name="Рисунок 11"/>
          <p:cNvPicPr>
            <a:picLocks noChangeAspect="1"/>
          </p:cNvPicPr>
          <p:nvPr/>
        </p:nvPicPr>
        <p:blipFill>
          <a:blip r:embed="rId6"/>
          <a:stretch>
            <a:fillRect/>
          </a:stretch>
        </p:blipFill>
        <p:spPr>
          <a:xfrm>
            <a:off x="8349542" y="4874076"/>
            <a:ext cx="2845449" cy="1842767"/>
          </a:xfrm>
          <a:prstGeom prst="rect">
            <a:avLst/>
          </a:prstGeom>
        </p:spPr>
      </p:pic>
    </p:spTree>
    <p:extLst>
      <p:ext uri="{BB962C8B-B14F-4D97-AF65-F5344CB8AC3E}">
        <p14:creationId xmlns:p14="http://schemas.microsoft.com/office/powerpoint/2010/main" val="86312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Разряженные и плотные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Графы бывают разряженными и плотными. При этом разряженный граф это такие в которых ребра определены для небольшого, относительно общего количества вершин. Плотным в свою очередь будет тот граф количество ребер которого стремиться к максимальному количеству возможных ребер.</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946" y="4284977"/>
            <a:ext cx="2915563" cy="2253938"/>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3997" y="4080737"/>
            <a:ext cx="3277431" cy="2533687"/>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4497509" y="3081023"/>
                <a:ext cx="1571712"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m:oMathPara>
                </a14:m>
                <a:endParaRPr lang="ru-RU" dirty="0"/>
              </a:p>
            </p:txBody>
          </p:sp>
        </mc:Choice>
        <mc:Fallback xmlns="">
          <p:sp>
            <p:nvSpPr>
              <p:cNvPr id="12" name="TextBox 11"/>
              <p:cNvSpPr txBox="1">
                <a:spLocks noRot="1" noChangeAspect="1" noMove="1" noResize="1" noEditPoints="1" noAdjustHandles="1" noChangeArrowheads="1" noChangeShapeType="1" noTextEdit="1"/>
              </p:cNvSpPr>
              <p:nvPr/>
            </p:nvSpPr>
            <p:spPr>
              <a:xfrm>
                <a:off x="4497509" y="3081023"/>
                <a:ext cx="1571712" cy="53572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0134596" y="3069065"/>
                <a:ext cx="1590948" cy="559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D</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𝐸</m:t>
                          </m:r>
                        </m:num>
                        <m:den>
                          <m:r>
                            <a:rPr lang="en-US" b="0" i="1" smtClean="0">
                              <a:latin typeface="Cambria Math" panose="02040503050406030204" pitchFamily="18" charset="0"/>
                            </a:rPr>
                            <m:t>𝑛</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den>
                      </m:f>
                    </m:oMath>
                  </m:oMathPara>
                </a14:m>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10134596" y="3069065"/>
                <a:ext cx="1590948" cy="559640"/>
              </a:xfrm>
              <a:prstGeom prst="rect">
                <a:avLst/>
              </a:prstGeom>
              <a:blipFill>
                <a:blip r:embed="rId7"/>
                <a:stretch>
                  <a:fillRect/>
                </a:stretch>
              </a:blipFill>
            </p:spPr>
            <p:txBody>
              <a:bodyPr/>
              <a:lstStyle/>
              <a:p>
                <a:r>
                  <a:rPr lang="ru-RU">
                    <a:noFill/>
                  </a:rPr>
                  <a:t> </a:t>
                </a:r>
              </a:p>
            </p:txBody>
          </p:sp>
        </mc:Fallback>
      </mc:AlternateContent>
      <p:sp>
        <p:nvSpPr>
          <p:cNvPr id="16" name="TextBox 15"/>
          <p:cNvSpPr txBox="1"/>
          <p:nvPr/>
        </p:nvSpPr>
        <p:spPr>
          <a:xfrm>
            <a:off x="803831" y="2656388"/>
            <a:ext cx="3577130"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Максимальное число ребер определяется по приведенной формуле. При этом </a:t>
            </a:r>
            <a:r>
              <a:rPr lang="en-US" sz="1400" dirty="0">
                <a:latin typeface="Arial" panose="020B0604020202020204" pitchFamily="34" charset="0"/>
                <a:cs typeface="Arial" panose="020B0604020202020204" pitchFamily="34" charset="0"/>
              </a:rPr>
              <a:t>E </a:t>
            </a:r>
            <a:r>
              <a:rPr lang="ru-RU" sz="1400" dirty="0">
                <a:latin typeface="Arial" panose="020B0604020202020204" pitchFamily="34" charset="0"/>
                <a:cs typeface="Arial" panose="020B0604020202020204" pitchFamily="34" charset="0"/>
              </a:rPr>
              <a:t>это количество ребер, а </a:t>
            </a:r>
            <a:r>
              <a:rPr lang="en-US" sz="1400" dirty="0">
                <a:latin typeface="Arial" panose="020B0604020202020204" pitchFamily="34" charset="0"/>
                <a:cs typeface="Arial" panose="020B0604020202020204" pitchFamily="34" charset="0"/>
              </a:rPr>
              <a:t>n </a:t>
            </a:r>
            <a:r>
              <a:rPr lang="ru-RU" sz="1400" dirty="0">
                <a:latin typeface="Arial" panose="020B0604020202020204" pitchFamily="34" charset="0"/>
                <a:cs typeface="Arial" panose="020B0604020202020204" pitchFamily="34" charset="0"/>
              </a:rPr>
              <a:t>количество вершин.</a:t>
            </a:r>
          </a:p>
        </p:txBody>
      </p:sp>
      <p:sp>
        <p:nvSpPr>
          <p:cNvPr id="17" name="TextBox 16"/>
          <p:cNvSpPr txBox="1"/>
          <p:nvPr/>
        </p:nvSpPr>
        <p:spPr>
          <a:xfrm>
            <a:off x="6185769" y="2666461"/>
            <a:ext cx="3948827" cy="1384995"/>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Плотность отдельно взятого графа определяется по приведенной формуле. При этом </a:t>
            </a:r>
            <a:r>
              <a:rPr lang="en-US" sz="1400" dirty="0">
                <a:latin typeface="Arial" panose="020B0604020202020204" pitchFamily="34" charset="0"/>
                <a:cs typeface="Arial" panose="020B0604020202020204" pitchFamily="34" charset="0"/>
              </a:rPr>
              <a:t>D </a:t>
            </a:r>
            <a:r>
              <a:rPr lang="ru-RU" sz="1400" dirty="0">
                <a:latin typeface="Arial" panose="020B0604020202020204" pitchFamily="34" charset="0"/>
                <a:cs typeface="Arial" panose="020B0604020202020204" pitchFamily="34" charset="0"/>
              </a:rPr>
              <a:t>это искомая плотность, </a:t>
            </a:r>
            <a:r>
              <a:rPr lang="en-US" sz="1400" dirty="0">
                <a:latin typeface="Arial" panose="020B0604020202020204" pitchFamily="34" charset="0"/>
                <a:cs typeface="Arial" panose="020B0604020202020204" pitchFamily="34" charset="0"/>
              </a:rPr>
              <a:t>E </a:t>
            </a:r>
            <a:r>
              <a:rPr lang="ru-RU" sz="1400" dirty="0">
                <a:latin typeface="Arial" panose="020B0604020202020204" pitchFamily="34" charset="0"/>
                <a:cs typeface="Arial" panose="020B0604020202020204" pitchFamily="34" charset="0"/>
              </a:rPr>
              <a:t>количество ребер графа, а </a:t>
            </a:r>
            <a:r>
              <a:rPr lang="en-US" sz="1400" dirty="0">
                <a:latin typeface="Arial" panose="020B0604020202020204" pitchFamily="34" charset="0"/>
                <a:cs typeface="Arial" panose="020B0604020202020204" pitchFamily="34" charset="0"/>
              </a:rPr>
              <a:t>n </a:t>
            </a:r>
            <a:r>
              <a:rPr lang="ru-RU" sz="1400" dirty="0">
                <a:latin typeface="Arial" panose="020B0604020202020204" pitchFamily="34" charset="0"/>
                <a:cs typeface="Arial" panose="020B0604020202020204" pitchFamily="34" charset="0"/>
              </a:rPr>
              <a:t>количество его вершин.</a:t>
            </a:r>
          </a:p>
        </p:txBody>
      </p:sp>
    </p:spTree>
    <p:extLst>
      <p:ext uri="{BB962C8B-B14F-4D97-AF65-F5344CB8AC3E}">
        <p14:creationId xmlns:p14="http://schemas.microsoft.com/office/powerpoint/2010/main" val="329657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Виды графов</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375552"/>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Графы подразделяют на некоторое количество общих категорий</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grpSp>
        <p:nvGrpSpPr>
          <p:cNvPr id="23" name="Группа 22"/>
          <p:cNvGrpSpPr/>
          <p:nvPr/>
        </p:nvGrpSpPr>
        <p:grpSpPr>
          <a:xfrm>
            <a:off x="3860174" y="2061229"/>
            <a:ext cx="4452695" cy="1794968"/>
            <a:chOff x="3440376" y="2061229"/>
            <a:chExt cx="4452695" cy="1794968"/>
          </a:xfrm>
        </p:grpSpPr>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76" y="2061229"/>
              <a:ext cx="2152637" cy="1794968"/>
            </a:xfrm>
            <a:prstGeom prst="rect">
              <a:avLst/>
            </a:prstGeom>
          </p:spPr>
        </p:pic>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434" y="2061229"/>
              <a:ext cx="2152637" cy="1794968"/>
            </a:xfrm>
            <a:prstGeom prst="rect">
              <a:avLst/>
            </a:prstGeom>
          </p:spPr>
        </p:pic>
      </p:grpSp>
      <p:pic>
        <p:nvPicPr>
          <p:cNvPr id="17" name="Рисунок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5819" y="4554302"/>
            <a:ext cx="2152637" cy="1794968"/>
          </a:xfrm>
          <a:prstGeom prst="rect">
            <a:avLst/>
          </a:prstGeom>
        </p:spPr>
      </p:pic>
      <p:pic>
        <p:nvPicPr>
          <p:cNvPr id="18" name="Рисунок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2742" y="4554302"/>
            <a:ext cx="2130127" cy="1798332"/>
          </a:xfrm>
          <a:prstGeom prst="rect">
            <a:avLst/>
          </a:prstGeom>
        </p:spPr>
      </p:pic>
      <p:sp>
        <p:nvSpPr>
          <p:cNvPr id="21" name="TextBox 20"/>
          <p:cNvSpPr txBox="1"/>
          <p:nvPr/>
        </p:nvSpPr>
        <p:spPr>
          <a:xfrm>
            <a:off x="8460290" y="2558939"/>
            <a:ext cx="2526296"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Регулярный граф – степени всех вершин одинаковы</a:t>
            </a:r>
          </a:p>
        </p:txBody>
      </p:sp>
      <p:sp>
        <p:nvSpPr>
          <p:cNvPr id="22" name="TextBox 21"/>
          <p:cNvSpPr txBox="1"/>
          <p:nvPr/>
        </p:nvSpPr>
        <p:spPr>
          <a:xfrm>
            <a:off x="1333878" y="2397357"/>
            <a:ext cx="2526296"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Полный граф – все вершины графа соединены друг с другому</a:t>
            </a:r>
          </a:p>
        </p:txBody>
      </p:sp>
      <p:sp>
        <p:nvSpPr>
          <p:cNvPr id="24" name="TextBox 23"/>
          <p:cNvSpPr txBox="1"/>
          <p:nvPr/>
        </p:nvSpPr>
        <p:spPr>
          <a:xfrm>
            <a:off x="1175237" y="4720389"/>
            <a:ext cx="2526296" cy="1708160"/>
          </a:xfrm>
          <a:prstGeom prst="rect">
            <a:avLst/>
          </a:prstGeom>
          <a:noFill/>
        </p:spPr>
        <p:txBody>
          <a:bodyPr wrap="square" rtlCol="0">
            <a:spAutoFit/>
          </a:bodyPr>
          <a:lstStyle/>
          <a:p>
            <a:pPr>
              <a:lnSpc>
                <a:spcPct val="150000"/>
              </a:lnSpc>
            </a:pPr>
            <a:r>
              <a:rPr lang="ru-RU" sz="1400" dirty="0" err="1">
                <a:latin typeface="Arial" panose="020B0604020202020204" pitchFamily="34" charset="0"/>
                <a:cs typeface="Arial" panose="020B0604020202020204" pitchFamily="34" charset="0"/>
              </a:rPr>
              <a:t>Биграф</a:t>
            </a:r>
            <a:r>
              <a:rPr lang="ru-RU" sz="1400" dirty="0">
                <a:latin typeface="Arial" panose="020B0604020202020204" pitchFamily="34" charset="0"/>
                <a:cs typeface="Arial" panose="020B0604020202020204" pitchFamily="34" charset="0"/>
              </a:rPr>
              <a:t> – все вершины разделяются на две группы и нет такого ребра который соединяет вершины из одной группы</a:t>
            </a:r>
          </a:p>
        </p:txBody>
      </p:sp>
      <p:sp>
        <p:nvSpPr>
          <p:cNvPr id="25" name="TextBox 24"/>
          <p:cNvSpPr txBox="1"/>
          <p:nvPr/>
        </p:nvSpPr>
        <p:spPr>
          <a:xfrm>
            <a:off x="8460290" y="4920871"/>
            <a:ext cx="2526296" cy="1061829"/>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Дерево – граф в котором все вершины соединены лишь одним маршрутом</a:t>
            </a:r>
          </a:p>
        </p:txBody>
      </p:sp>
    </p:spTree>
    <p:extLst>
      <p:ext uri="{BB962C8B-B14F-4D97-AF65-F5344CB8AC3E}">
        <p14:creationId xmlns:p14="http://schemas.microsoft.com/office/powerpoint/2010/main" val="3828417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Пути и циклы</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TextBox 8"/>
          <p:cNvSpPr txBox="1"/>
          <p:nvPr/>
        </p:nvSpPr>
        <p:spPr>
          <a:xfrm>
            <a:off x="830631" y="1547249"/>
            <a:ext cx="10364360"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Путем или маршрутом в графе называют последовательность вершин и ребер от какой то начальной точки в графе, до какой то конечной точки в графе.</a:t>
            </a:r>
          </a:p>
        </p:txBody>
      </p:sp>
      <p:sp>
        <p:nvSpPr>
          <p:cNvPr id="11" name="Заголовок 2"/>
          <p:cNvSpPr txBox="1">
            <a:spLocks/>
          </p:cNvSpPr>
          <p:nvPr/>
        </p:nvSpPr>
        <p:spPr>
          <a:xfrm>
            <a:off x="829651" y="1094925"/>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Определение</a:t>
            </a:r>
          </a:p>
        </p:txBody>
      </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51" y="2285913"/>
            <a:ext cx="5882226" cy="1573381"/>
          </a:xfrm>
          <a:prstGeom prst="rect">
            <a:avLst/>
          </a:prstGeom>
        </p:spPr>
      </p:pic>
      <p:sp>
        <p:nvSpPr>
          <p:cNvPr id="26" name="TextBox 25"/>
          <p:cNvSpPr txBox="1"/>
          <p:nvPr/>
        </p:nvSpPr>
        <p:spPr>
          <a:xfrm>
            <a:off x="7304760" y="2541689"/>
            <a:ext cx="3802614" cy="1021883"/>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Количество ребер входящих в последовательность задающую этот путь называется длинной пути.</a:t>
            </a:r>
          </a:p>
        </p:txBody>
      </p:sp>
      <p:sp>
        <p:nvSpPr>
          <p:cNvPr id="27" name="TextBox 26"/>
          <p:cNvSpPr txBox="1"/>
          <p:nvPr/>
        </p:nvSpPr>
        <p:spPr>
          <a:xfrm>
            <a:off x="821105" y="4230559"/>
            <a:ext cx="10364360" cy="738664"/>
          </a:xfrm>
          <a:prstGeom prst="rect">
            <a:avLst/>
          </a:prstGeom>
          <a:noFill/>
        </p:spPr>
        <p:txBody>
          <a:bodyPr wrap="square" rtlCol="0">
            <a:spAutoFit/>
          </a:bodyPr>
          <a:lstStyle/>
          <a:p>
            <a:pPr>
              <a:lnSpc>
                <a:spcPct val="150000"/>
              </a:lnSpc>
            </a:pPr>
            <a:r>
              <a:rPr lang="ru-RU" sz="1400" dirty="0">
                <a:latin typeface="Arial" panose="020B0604020202020204" pitchFamily="34" charset="0"/>
                <a:cs typeface="Arial" panose="020B0604020202020204" pitchFamily="34" charset="0"/>
              </a:rPr>
              <a:t>Путь для которого начало является его же концом, и при этом его длинна не является нулевой называется циклическим путем.</a:t>
            </a:r>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01" y="4704629"/>
            <a:ext cx="7569750" cy="2024761"/>
          </a:xfrm>
          <a:prstGeom prst="rect">
            <a:avLst/>
          </a:prstGeom>
        </p:spPr>
      </p:pic>
      <p:pic>
        <p:nvPicPr>
          <p:cNvPr id="6" name="Рисунок 5"/>
          <p:cNvPicPr>
            <a:picLocks noChangeAspect="1"/>
          </p:cNvPicPr>
          <p:nvPr/>
        </p:nvPicPr>
        <p:blipFill>
          <a:blip r:embed="rId6"/>
          <a:stretch>
            <a:fillRect/>
          </a:stretch>
        </p:blipFill>
        <p:spPr>
          <a:xfrm>
            <a:off x="9627051" y="4704629"/>
            <a:ext cx="2414110" cy="1656917"/>
          </a:xfrm>
          <a:prstGeom prst="rect">
            <a:avLst/>
          </a:prstGeom>
        </p:spPr>
      </p:pic>
    </p:spTree>
    <p:extLst>
      <p:ext uri="{BB962C8B-B14F-4D97-AF65-F5344CB8AC3E}">
        <p14:creationId xmlns:p14="http://schemas.microsoft.com/office/powerpoint/2010/main" val="1946934682"/>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1812</TotalTime>
  <Words>1877</Words>
  <Application>Microsoft Office PowerPoint</Application>
  <PresentationFormat>Широкоэкранный</PresentationFormat>
  <Paragraphs>270</Paragraphs>
  <Slides>20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Максим</cp:lastModifiedBy>
  <cp:revision>268</cp:revision>
  <dcterms:created xsi:type="dcterms:W3CDTF">2018-10-31T17:08:02Z</dcterms:created>
  <dcterms:modified xsi:type="dcterms:W3CDTF">2024-02-26T07:15:00Z</dcterms:modified>
</cp:coreProperties>
</file>